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5"/>
  </p:notesMasterIdLst>
  <p:sldIdLst>
    <p:sldId id="268" r:id="rId3"/>
    <p:sldId id="312" r:id="rId4"/>
    <p:sldId id="316" r:id="rId5"/>
    <p:sldId id="317" r:id="rId6"/>
    <p:sldId id="318" r:id="rId7"/>
    <p:sldId id="319" r:id="rId8"/>
    <p:sldId id="320" r:id="rId9"/>
    <p:sldId id="321" r:id="rId10"/>
    <p:sldId id="322" r:id="rId11"/>
    <p:sldId id="323" r:id="rId12"/>
    <p:sldId id="325" r:id="rId13"/>
    <p:sldId id="32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CEC0468-4316-4CB2-94F8-19B4B0DB27AC}">
          <p14:sldIdLst>
            <p14:sldId id="268"/>
            <p14:sldId id="312"/>
            <p14:sldId id="316"/>
            <p14:sldId id="317"/>
            <p14:sldId id="318"/>
            <p14:sldId id="319"/>
            <p14:sldId id="320"/>
            <p14:sldId id="321"/>
            <p14:sldId id="322"/>
            <p14:sldId id="323"/>
            <p14:sldId id="325"/>
            <p14:sldId id="32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  <a:srgbClr val="D4383E"/>
    <a:srgbClr val="68564B"/>
    <a:srgbClr val="4D555C"/>
    <a:srgbClr val="1819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672" y="58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3806C8-4161-4F25-BE71-AEB1DEB0D8DC}" type="datetimeFigureOut">
              <a:rPr lang="en-ID" smtClean="0"/>
              <a:t>31/05/2023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C7AC51-8B85-4150-9C6C-D9D71420ABED}" type="slidenum">
              <a:rPr lang="en-ID" smtClean="0"/>
              <a:t>‹N°›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9961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1C7AC51-8B85-4150-9C6C-D9D71420ABED}" type="slidenum">
              <a:rPr kumimoji="0" lang="en-ID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ID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25625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E8EE67-7A75-494E-98A3-D8E57C5B2CB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12790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E8EE67-7A75-494E-98A3-D8E57C5B2CB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4977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E8EE67-7A75-494E-98A3-D8E57C5B2CB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4126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E8EE67-7A75-494E-98A3-D8E57C5B2CB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18960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E8EE67-7A75-494E-98A3-D8E57C5B2CB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08046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E8EE67-7A75-494E-98A3-D8E57C5B2CB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90290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E8EE67-7A75-494E-98A3-D8E57C5B2CB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90700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E8EE67-7A75-494E-98A3-D8E57C5B2CB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14356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E8EE67-7A75-494E-98A3-D8E57C5B2CB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64440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E8EE67-7A75-494E-98A3-D8E57C5B2CB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51756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E8EE67-7A75-494E-98A3-D8E57C5B2CB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6967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C3AFB-4A5F-4EC7-88B3-4D7367C284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E7C167-2CE0-4286-A701-482FB01B5C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611D25-B69B-4A10-939B-8D5800E3EF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2CD1C2-5093-430B-8CD7-E3A1CD5590E6}" type="datetimeFigureOut">
              <a:rPr lang="en-ID" smtClean="0"/>
              <a:t>31/05/2023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2ECA5-02BB-4860-BA51-C5EE62DDC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EA2A7B-40BF-45F7-BDC9-836859F47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11EBD-3C4F-48E4-8064-28E9EE3E88CE}" type="slidenum">
              <a:rPr lang="en-ID" smtClean="0"/>
              <a:t>‹N°›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57911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BFA2C-6B91-422A-8B1E-32AB6B5D5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6B4B7F-47D6-4982-98F0-D8CCB2F9E9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3F7161-CE0E-4F38-A4F6-BE30628FFC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2CD1C2-5093-430B-8CD7-E3A1CD5590E6}" type="datetimeFigureOut">
              <a:rPr lang="en-ID" smtClean="0"/>
              <a:t>31/05/2023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E17AF5-280B-4E03-A8AF-10F61D16D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05569C-3DBA-4701-98B8-A7D49BF23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11EBD-3C4F-48E4-8064-28E9EE3E88CE}" type="slidenum">
              <a:rPr lang="en-ID" smtClean="0"/>
              <a:t>‹N°›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94929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FBB223-6696-420D-8B17-0F461E0DB8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56FE6E-C8F7-4ECB-8658-DF6F05DEC8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280B72-6CF0-4801-AC11-737F24DC56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2CD1C2-5093-430B-8CD7-E3A1CD5590E6}" type="datetimeFigureOut">
              <a:rPr lang="en-ID" smtClean="0"/>
              <a:t>31/05/2023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F62CD-F55B-4195-A345-55876335F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9799B0-93F9-40F8-8717-45B19AE73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11EBD-3C4F-48E4-8064-28E9EE3E88CE}" type="slidenum">
              <a:rPr lang="en-ID" smtClean="0"/>
              <a:t>‹N°›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93035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4667F-4A42-4769-9F76-64A261C4F1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24069B-AD9E-4FD2-85C7-CA56E7D2E9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F414C1-9481-4450-BEE2-B273EC648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ABFE-CF63-491E-84AB-A903E3350969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FF7BD5-48FE-4479-BDAD-935E39F0D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8C7FAA-862A-427D-B2E9-7ECD4466C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CD30-031B-4513-A3D8-5C632A80931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441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082DB-BCDA-4917-88D8-1AECA61BE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EC8A80-8FB7-4D85-BEA1-BAE86F7A2A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922ABA-6911-407D-B24E-35E3AA632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ABFE-CF63-491E-84AB-A903E3350969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4888D-4CA5-4F5C-8822-8A3FBE819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EACBF1-B3EF-4AEB-A8E7-21B81084E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CD30-031B-4513-A3D8-5C632A80931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0791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7BFA7-5EB5-45A2-8545-4EE19F174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E6874B-A9BC-42E2-8900-580F208EF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87DB26-5055-4490-AE13-018939719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ABFE-CF63-491E-84AB-A903E3350969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71663-33E2-49F4-AD7F-7FF39035C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AE8C53-25D3-46D3-995C-A4B2A2E3B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CD30-031B-4513-A3D8-5C632A80931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9430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9A228-E5C4-4276-A4F6-46F064029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4E2A1-EDA3-44BB-B335-6EB8241C7D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D43637-598C-47AF-BFFA-98CA5BE46D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6D2D6C-7B4F-42AE-8889-68E76E4A2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ABFE-CF63-491E-84AB-A903E3350969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8FC1CF-8412-43F1-A888-0ABCC6C6B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646DA3-E6E7-44C9-85E8-E149F047C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CD30-031B-4513-A3D8-5C632A80931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0128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1EEF7-A177-4443-B24C-41C40C818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4E5D14-E479-47B6-9A92-366463E572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287FE4-F1D9-43E0-9199-1D80D377EC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F8E8FE-C386-4CFB-8BE8-E62223BD4E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D69A3C-8F99-482C-A0B7-430FF68ED2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2C0A86-DF2E-48B2-9694-388ACB111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ABFE-CF63-491E-84AB-A903E3350969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807717-F40D-42D4-8066-60304C850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9529F1-9D1A-4219-93EB-FA054BA8F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CD30-031B-4513-A3D8-5C632A80931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6959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298F5-AE7F-47AF-B5E6-2715C6F55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E94DA2-C06B-4FB3-B9A7-5FCFA1597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ABFE-CF63-491E-84AB-A903E3350969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F79F58-0C58-4534-8EA9-A70D80CD6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5B6AC3-2A1E-4B55-9F85-EC4DFE8FE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CD30-031B-4513-A3D8-5C632A80931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8929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BFFACA-70E8-4B04-9552-9935820AF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ABFE-CF63-491E-84AB-A903E3350969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4FC4C8-9E6C-433D-A108-052F6087D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4F9FB3-847A-43BF-8DFE-1CD61A6E4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CD30-031B-4513-A3D8-5C632A80931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7441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36DF6-C1AA-4B20-9AAF-56E32688A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E1A13-1675-4059-B45B-A77757B937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19A5C0-AF5B-44DC-A682-84AAB05C48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0C4FA9-6241-4B09-829B-57067D044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ABFE-CF63-491E-84AB-A903E3350969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FC6C1A-93CE-475B-9025-9FFDDEE50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B15B8C-EEA5-4E22-8D0F-D76EA7F78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CD30-031B-4513-A3D8-5C632A80931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267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1EFC6-AADA-40F6-8CF4-A667376C2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2263C-73A6-42CA-9E88-FBC0C6333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608" y="1582057"/>
            <a:ext cx="11148784" cy="45429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B62EC8-1E93-45A1-9CA7-4E7BCB2D3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1608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CA9A3-FA77-4FE9-8F82-9F2245E7B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11EBD-3C4F-48E4-8064-28E9EE3E88CE}" type="slidenum">
              <a:rPr lang="en-ID" smtClean="0"/>
              <a:t>‹N°›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288054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78" userDrawn="1">
          <p15:clr>
            <a:srgbClr val="FBAE40"/>
          </p15:clr>
        </p15:guide>
        <p15:guide id="2" pos="325" userDrawn="1">
          <p15:clr>
            <a:srgbClr val="FBAE40"/>
          </p15:clr>
        </p15:guide>
        <p15:guide id="3" orient="horz" pos="1003" userDrawn="1">
          <p15:clr>
            <a:srgbClr val="FBAE40"/>
          </p15:clr>
        </p15:guide>
        <p15:guide id="4" orient="horz" pos="3861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6E124-976C-4B60-9586-9146F5FC3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76A346-EC3F-4ED9-833D-FDB883258B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378078-91B6-4AAB-BFB5-AD3616F108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B48079-D862-40FB-8123-A6A7DE451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ABFE-CF63-491E-84AB-A903E3350969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5D1913-5B66-4DB2-AC15-094E43441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429E82-2304-42B8-AC3C-E02CE8251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CD30-031B-4513-A3D8-5C632A80931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4522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DCBDE-02EE-4B02-B1A7-AF3014F6B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E58CD7-6865-4B5D-A136-983C5A9D9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8C731C-EA89-4E85-B21F-CBD3864B5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ABFE-CF63-491E-84AB-A903E3350969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62CACB-E603-4529-8C99-9FD2C8854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9BCA09-2F50-4D2D-B400-6A1B2E46D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CD30-031B-4513-A3D8-5C632A80931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2394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628330-B72C-483A-8650-07BBEA7246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5FCEBC-7733-47E5-AF33-401040A20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AAB3D0-6061-48F3-9A7E-886739919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ABFE-CF63-491E-84AB-A903E3350969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3F483F-F973-47D7-951C-D54B54D7F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D8D37C-B19D-4856-B649-3E9FAA37A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CD30-031B-4513-A3D8-5C632A80931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739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CA00E-9432-4D12-9DC3-018C9E13E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BF00F7-3D5F-47B4-BBFB-D1EF57C7AE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6DEE04-C528-4E88-B5ED-53FF8056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2CD1C2-5093-430B-8CD7-E3A1CD5590E6}" type="datetimeFigureOut">
              <a:rPr lang="en-ID" smtClean="0"/>
              <a:t>31/05/2023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3686E-B906-4471-9E06-62E8F2EB3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5975B4-A5E0-4B37-889E-BD5AD2CDF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11EBD-3C4F-48E4-8064-28E9EE3E88CE}" type="slidenum">
              <a:rPr lang="en-ID" smtClean="0"/>
              <a:t>‹N°›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27285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11044-196A-4921-AA11-EBEA6D405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0D68F-3321-4F4D-A443-68B46A2DB7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A150B9-E1DD-4D0C-A11C-C78F4513CA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F3D8BA-DE7E-402B-8476-5FAFF37EEB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2CD1C2-5093-430B-8CD7-E3A1CD5590E6}" type="datetimeFigureOut">
              <a:rPr lang="en-ID" smtClean="0"/>
              <a:t>31/05/2023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BE0F22-D374-4529-97F8-DCB3DEA9E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2B4811-C7C2-4735-8D3F-A2489F4B8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11EBD-3C4F-48E4-8064-28E9EE3E88CE}" type="slidenum">
              <a:rPr lang="en-ID" smtClean="0"/>
              <a:t>‹N°›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24305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0A713-6628-45A7-B625-FF16EFBB0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3F704E-44AF-49A4-92AA-91C43D8A43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FC9CCB-C533-4151-B0BF-3BAAF3CA6C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AEE621-052B-47E9-BE50-02A7B245C0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6AECE3-B530-4762-840F-DE6107C168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E03E5E-16E5-4C0B-B0C1-38AB244D61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2CD1C2-5093-430B-8CD7-E3A1CD5590E6}" type="datetimeFigureOut">
              <a:rPr lang="en-ID" smtClean="0"/>
              <a:t>31/05/2023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31C86A-7FDF-4B31-80D2-52AACD2E7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222576-9972-4D3D-A435-6D2C063D7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11EBD-3C4F-48E4-8064-28E9EE3E88CE}" type="slidenum">
              <a:rPr lang="en-ID" smtClean="0"/>
              <a:t>‹N°›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34983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6B93E-594F-4A41-A5B8-0CB73F7AE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676271-D7B1-47E6-96E8-236F9CD6B6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2CD1C2-5093-430B-8CD7-E3A1CD5590E6}" type="datetimeFigureOut">
              <a:rPr lang="en-ID" smtClean="0"/>
              <a:t>31/05/2023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2CE5AC-AF72-4435-876F-0DE6B0DCA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B3DC35-20D6-44CA-AF42-B0152053C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11EBD-3C4F-48E4-8064-28E9EE3E88CE}" type="slidenum">
              <a:rPr lang="en-ID" smtClean="0"/>
              <a:t>‹N°›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72885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C34F3A-FA09-43EE-9DE4-7BDAB7CDA0E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2CD1C2-5093-430B-8CD7-E3A1CD5590E6}" type="datetimeFigureOut">
              <a:rPr lang="en-ID" smtClean="0"/>
              <a:t>31/05/2023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8524D8-2840-49FA-BA2B-1A7ED7E91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47E6CA-97BA-4591-A5FD-D8DAE7F92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11EBD-3C4F-48E4-8064-28E9EE3E88CE}" type="slidenum">
              <a:rPr lang="en-ID" smtClean="0"/>
              <a:t>‹N°›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64484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99E11-D671-487D-BE2C-66C3151CD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A175E0-6FBD-4611-8756-113E0327E8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5D69C7-0DAF-4B56-8C84-EBDD9FD90D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9C2B86-E378-4162-B87C-ADB017FD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2CD1C2-5093-430B-8CD7-E3A1CD5590E6}" type="datetimeFigureOut">
              <a:rPr lang="en-ID" smtClean="0"/>
              <a:t>31/05/2023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1FC316-EFA0-4E18-8BD1-2D2CABA60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815C0A-F22E-4AD7-8D25-B297E3C9F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11EBD-3C4F-48E4-8064-28E9EE3E88CE}" type="slidenum">
              <a:rPr lang="en-ID" smtClean="0"/>
              <a:t>‹N°›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00142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A7C57-E6B4-40F0-9AAA-CB0D9788B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B1C4AD-965B-4C52-A4F0-86CB6568BC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EA5EF2-F59E-4CB9-83CC-F55F6C209A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57185C-809A-4553-96A7-8AD8905CC9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2CD1C2-5093-430B-8CD7-E3A1CD5590E6}" type="datetimeFigureOut">
              <a:rPr lang="en-ID" smtClean="0"/>
              <a:t>31/05/2023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F124BF-28F9-4623-B9EE-8FACD314C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E58B49-3020-412C-A847-EC5E32A24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11EBD-3C4F-48E4-8064-28E9EE3E88CE}" type="slidenum">
              <a:rPr lang="en-ID" smtClean="0"/>
              <a:t>‹N°›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88951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19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F43F57-75CE-45A7-BF73-48AD7350B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608" y="365126"/>
            <a:ext cx="11148785" cy="9992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6D3FDC-F93D-4DF5-829D-D0BACF34D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1608" y="1582057"/>
            <a:ext cx="11148784" cy="45429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831B3-F067-4C88-BA68-1061AC0523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160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6AD91F-2907-4072-9264-CB5D533B63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6650" y="6356350"/>
            <a:ext cx="3737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3E511EBD-3C4F-48E4-8064-28E9EE3E88CE}" type="slidenum">
              <a:rPr lang="en-ID" smtClean="0"/>
              <a:pPr/>
              <a:t>‹N°›</a:t>
            </a:fld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29715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ED94B709-68DB-46FC-B455-CB505409406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34318151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5" imgW="383" imgH="384" progId="TCLayout.ActiveDocument.1">
                  <p:embed/>
                </p:oleObj>
              </mc:Choice>
              <mc:Fallback>
                <p:oleObj name="think-cell Slide" r:id="rId15" imgW="383" imgH="384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ED94B709-68DB-46FC-B455-CB505409406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7C38A36E-B0DB-4B2C-9E14-CB1CA68923A4}"/>
              </a:ext>
            </a:extLst>
          </p:cNvPr>
          <p:cNvSpPr/>
          <p:nvPr userDrawn="1">
            <p:custDataLst>
              <p:tags r:id="rId1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4400" b="0" i="0" baseline="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06ECFE-CB03-472A-A5AF-459AC7B92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01AD5B-7DEC-4863-9F2B-2F6D340F2B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36265-12B6-4411-B2A0-99897D704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DABFE-CF63-491E-84AB-A903E3350969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1F056C-3D55-4AF4-A2DD-96ACA21B5F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5CDB6D-74BE-4C5E-AFC2-232D4404AD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8CD30-031B-4513-A3D8-5C632A80931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570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19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black, dark, projector&#10;&#10;Description automatically generated">
            <a:extLst>
              <a:ext uri="{FF2B5EF4-FFF2-40B4-BE49-F238E27FC236}">
                <a16:creationId xmlns:a16="http://schemas.microsoft.com/office/drawing/2014/main" id="{59C0D2F6-0B08-47B5-AB0C-10D71977F9E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0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3" name="Rectangle 62">
            <a:extLst>
              <a:ext uri="{FF2B5EF4-FFF2-40B4-BE49-F238E27FC236}">
                <a16:creationId xmlns:a16="http://schemas.microsoft.com/office/drawing/2014/main" id="{2E358F56-6DFC-4F33-9745-61E355F5297F}"/>
              </a:ext>
            </a:extLst>
          </p:cNvPr>
          <p:cNvSpPr/>
          <p:nvPr/>
        </p:nvSpPr>
        <p:spPr>
          <a:xfrm>
            <a:off x="0" y="0"/>
            <a:ext cx="12192001" cy="6857999"/>
          </a:xfrm>
          <a:prstGeom prst="rect">
            <a:avLst/>
          </a:prstGeom>
          <a:gradFill flip="none" rotWithShape="1">
            <a:gsLst>
              <a:gs pos="100000">
                <a:srgbClr val="18191E">
                  <a:alpha val="65000"/>
                </a:srgbClr>
              </a:gs>
              <a:gs pos="0">
                <a:srgbClr val="18191E">
                  <a:alpha val="90000"/>
                </a:srgb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F0D07316-038B-4E6B-B345-BFE1562B8834}"/>
              </a:ext>
            </a:extLst>
          </p:cNvPr>
          <p:cNvSpPr/>
          <p:nvPr/>
        </p:nvSpPr>
        <p:spPr>
          <a:xfrm>
            <a:off x="6266514" y="3477830"/>
            <a:ext cx="1256002" cy="1255997"/>
          </a:xfrm>
          <a:prstGeom prst="ellipse">
            <a:avLst/>
          </a:prstGeom>
          <a:solidFill>
            <a:srgbClr val="68564B">
              <a:alpha val="10000"/>
            </a:srgbClr>
          </a:solidFill>
          <a:ln>
            <a:noFill/>
          </a:ln>
          <a:effectLst>
            <a:outerShdw blurRad="254000" dist="38100" dir="2700000" algn="tl" rotWithShape="0">
              <a:srgbClr val="D4383E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0762855-495E-4F63-8F86-B3FAC422B61E}"/>
              </a:ext>
            </a:extLst>
          </p:cNvPr>
          <p:cNvSpPr/>
          <p:nvPr/>
        </p:nvSpPr>
        <p:spPr>
          <a:xfrm>
            <a:off x="363793" y="0"/>
            <a:ext cx="6597445" cy="4254500"/>
          </a:xfrm>
          <a:prstGeom prst="rect">
            <a:avLst/>
          </a:prstGeom>
          <a:gradFill flip="none" rotWithShape="1">
            <a:gsLst>
              <a:gs pos="100000">
                <a:srgbClr val="1C1F26">
                  <a:alpha val="90000"/>
                </a:srgbClr>
              </a:gs>
              <a:gs pos="0">
                <a:srgbClr val="1C1F26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235FF24D-FDA1-44AE-ABF1-78706A68D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35" y="2518390"/>
            <a:ext cx="5648968" cy="1503004"/>
          </a:xfrm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ID" sz="3600" dirty="0"/>
              <a:t>Microsoft Power Platform</a:t>
            </a:r>
            <a:br>
              <a:rPr lang="en-ID" dirty="0"/>
            </a:br>
            <a:r>
              <a:rPr lang="en-ID" sz="3200" b="0" dirty="0">
                <a:latin typeface="Segoe UI Light" panose="020B0502040204020203" pitchFamily="34" charset="0"/>
                <a:cs typeface="Segoe UI Light" panose="020B0502040204020203" pitchFamily="34" charset="0"/>
              </a:rPr>
              <a:t>Catalogue de formation </a:t>
            </a:r>
            <a:r>
              <a:rPr lang="en-ID" sz="3200" b="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détaillé</a:t>
            </a:r>
            <a:endParaRPr lang="en-ID" b="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9A8419C-1929-4299-9FFB-BFD3ED019530}"/>
              </a:ext>
            </a:extLst>
          </p:cNvPr>
          <p:cNvCxnSpPr>
            <a:cxnSpLocks/>
          </p:cNvCxnSpPr>
          <p:nvPr/>
        </p:nvCxnSpPr>
        <p:spPr>
          <a:xfrm>
            <a:off x="722335" y="4229690"/>
            <a:ext cx="541315" cy="0"/>
          </a:xfrm>
          <a:prstGeom prst="line">
            <a:avLst/>
          </a:prstGeom>
          <a:ln w="25400">
            <a:solidFill>
              <a:srgbClr val="D438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Arc 61">
            <a:extLst>
              <a:ext uri="{FF2B5EF4-FFF2-40B4-BE49-F238E27FC236}">
                <a16:creationId xmlns:a16="http://schemas.microsoft.com/office/drawing/2014/main" id="{DF9C75A5-29BF-4D93-B221-7569EEF73BF6}"/>
              </a:ext>
            </a:extLst>
          </p:cNvPr>
          <p:cNvSpPr/>
          <p:nvPr/>
        </p:nvSpPr>
        <p:spPr>
          <a:xfrm>
            <a:off x="-49160" y="-2793889"/>
            <a:ext cx="4366000" cy="4366000"/>
          </a:xfrm>
          <a:prstGeom prst="arc">
            <a:avLst>
              <a:gd name="adj1" fmla="val 1035192"/>
              <a:gd name="adj2" fmla="val 9787001"/>
            </a:avLst>
          </a:prstGeom>
          <a:ln>
            <a:solidFill>
              <a:srgbClr val="4D55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A5D6EEBE-EE40-4F4A-B7C0-2E804814790F}"/>
              </a:ext>
            </a:extLst>
          </p:cNvPr>
          <p:cNvSpPr/>
          <p:nvPr/>
        </p:nvSpPr>
        <p:spPr>
          <a:xfrm>
            <a:off x="1444668" y="1366558"/>
            <a:ext cx="277902" cy="277902"/>
          </a:xfrm>
          <a:prstGeom prst="ellipse">
            <a:avLst/>
          </a:prstGeom>
          <a:solidFill>
            <a:srgbClr val="4D555C"/>
          </a:solidFill>
          <a:ln w="63500">
            <a:solidFill>
              <a:srgbClr val="1819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C2F30F86-0408-4507-8B20-D576B9CC5080}"/>
              </a:ext>
            </a:extLst>
          </p:cNvPr>
          <p:cNvSpPr/>
          <p:nvPr/>
        </p:nvSpPr>
        <p:spPr>
          <a:xfrm>
            <a:off x="6551914" y="3763227"/>
            <a:ext cx="685200" cy="685200"/>
          </a:xfrm>
          <a:prstGeom prst="ellipse">
            <a:avLst/>
          </a:prstGeom>
          <a:solidFill>
            <a:srgbClr val="68564B"/>
          </a:solidFill>
          <a:ln>
            <a:noFill/>
          </a:ln>
          <a:effectLst>
            <a:outerShdw blurRad="254000" dist="38100" dir="2700000" algn="tl" rotWithShape="0">
              <a:srgbClr val="D4383E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9B113A10-ABE1-4B9E-9225-E4E42DC98B03}"/>
              </a:ext>
            </a:extLst>
          </p:cNvPr>
          <p:cNvGrpSpPr/>
          <p:nvPr/>
        </p:nvGrpSpPr>
        <p:grpSpPr>
          <a:xfrm>
            <a:off x="6745604" y="3963477"/>
            <a:ext cx="297821" cy="284701"/>
            <a:chOff x="4833938" y="3983038"/>
            <a:chExt cx="360363" cy="344488"/>
          </a:xfrm>
          <a:solidFill>
            <a:schemeClr val="bg1"/>
          </a:solidFill>
        </p:grpSpPr>
        <p:sp>
          <p:nvSpPr>
            <p:cNvPr id="70" name="Freeform 76">
              <a:extLst>
                <a:ext uri="{FF2B5EF4-FFF2-40B4-BE49-F238E27FC236}">
                  <a16:creationId xmlns:a16="http://schemas.microsoft.com/office/drawing/2014/main" id="{37634A1C-761E-40A1-A815-88255206660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3938" y="4179888"/>
              <a:ext cx="74613" cy="128588"/>
            </a:xfrm>
            <a:custGeom>
              <a:avLst/>
              <a:gdLst>
                <a:gd name="T0" fmla="*/ 18 w 20"/>
                <a:gd name="T1" fmla="*/ 0 h 34"/>
                <a:gd name="T2" fmla="*/ 2 w 20"/>
                <a:gd name="T3" fmla="*/ 0 h 34"/>
                <a:gd name="T4" fmla="*/ 0 w 20"/>
                <a:gd name="T5" fmla="*/ 2 h 34"/>
                <a:gd name="T6" fmla="*/ 0 w 20"/>
                <a:gd name="T7" fmla="*/ 32 h 34"/>
                <a:gd name="T8" fmla="*/ 2 w 20"/>
                <a:gd name="T9" fmla="*/ 34 h 34"/>
                <a:gd name="T10" fmla="*/ 18 w 20"/>
                <a:gd name="T11" fmla="*/ 34 h 34"/>
                <a:gd name="T12" fmla="*/ 20 w 20"/>
                <a:gd name="T13" fmla="*/ 32 h 34"/>
                <a:gd name="T14" fmla="*/ 20 w 20"/>
                <a:gd name="T15" fmla="*/ 2 h 34"/>
                <a:gd name="T16" fmla="*/ 18 w 20"/>
                <a:gd name="T1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" h="34">
                  <a:moveTo>
                    <a:pt x="18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3"/>
                    <a:pt x="1" y="34"/>
                    <a:pt x="2" y="34"/>
                  </a:cubicBezTo>
                  <a:cubicBezTo>
                    <a:pt x="18" y="34"/>
                    <a:pt x="18" y="34"/>
                    <a:pt x="18" y="34"/>
                  </a:cubicBezTo>
                  <a:cubicBezTo>
                    <a:pt x="19" y="34"/>
                    <a:pt x="20" y="33"/>
                    <a:pt x="20" y="32"/>
                  </a:cubicBezTo>
                  <a:cubicBezTo>
                    <a:pt x="20" y="2"/>
                    <a:pt x="20" y="2"/>
                    <a:pt x="20" y="2"/>
                  </a:cubicBezTo>
                  <a:cubicBezTo>
                    <a:pt x="20" y="1"/>
                    <a:pt x="19" y="0"/>
                    <a:pt x="1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1" name="Freeform 77">
              <a:extLst>
                <a:ext uri="{FF2B5EF4-FFF2-40B4-BE49-F238E27FC236}">
                  <a16:creationId xmlns:a16="http://schemas.microsoft.com/office/drawing/2014/main" id="{F2D5B78C-86D5-46F3-87CA-A46F63A92B0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6488" y="4194176"/>
              <a:ext cx="277813" cy="133350"/>
            </a:xfrm>
            <a:custGeom>
              <a:avLst/>
              <a:gdLst>
                <a:gd name="T0" fmla="*/ 73 w 74"/>
                <a:gd name="T1" fmla="*/ 13 h 35"/>
                <a:gd name="T2" fmla="*/ 59 w 74"/>
                <a:gd name="T3" fmla="*/ 8 h 35"/>
                <a:gd name="T4" fmla="*/ 47 w 74"/>
                <a:gd name="T5" fmla="*/ 12 h 35"/>
                <a:gd name="T6" fmla="*/ 47 w 74"/>
                <a:gd name="T7" fmla="*/ 14 h 35"/>
                <a:gd name="T8" fmla="*/ 45 w 74"/>
                <a:gd name="T9" fmla="*/ 21 h 35"/>
                <a:gd name="T10" fmla="*/ 38 w 74"/>
                <a:gd name="T11" fmla="*/ 24 h 35"/>
                <a:gd name="T12" fmla="*/ 18 w 74"/>
                <a:gd name="T13" fmla="*/ 24 h 35"/>
                <a:gd name="T14" fmla="*/ 16 w 74"/>
                <a:gd name="T15" fmla="*/ 22 h 35"/>
                <a:gd name="T16" fmla="*/ 18 w 74"/>
                <a:gd name="T17" fmla="*/ 20 h 35"/>
                <a:gd name="T18" fmla="*/ 38 w 74"/>
                <a:gd name="T19" fmla="*/ 20 h 35"/>
                <a:gd name="T20" fmla="*/ 42 w 74"/>
                <a:gd name="T21" fmla="*/ 18 h 35"/>
                <a:gd name="T22" fmla="*/ 43 w 74"/>
                <a:gd name="T23" fmla="*/ 14 h 35"/>
                <a:gd name="T24" fmla="*/ 38 w 74"/>
                <a:gd name="T25" fmla="*/ 8 h 35"/>
                <a:gd name="T26" fmla="*/ 27 w 74"/>
                <a:gd name="T27" fmla="*/ 8 h 35"/>
                <a:gd name="T28" fmla="*/ 26 w 74"/>
                <a:gd name="T29" fmla="*/ 8 h 35"/>
                <a:gd name="T30" fmla="*/ 25 w 74"/>
                <a:gd name="T31" fmla="*/ 7 h 35"/>
                <a:gd name="T32" fmla="*/ 8 w 74"/>
                <a:gd name="T33" fmla="*/ 0 h 35"/>
                <a:gd name="T34" fmla="*/ 2 w 74"/>
                <a:gd name="T35" fmla="*/ 0 h 35"/>
                <a:gd name="T36" fmla="*/ 0 w 74"/>
                <a:gd name="T37" fmla="*/ 2 h 35"/>
                <a:gd name="T38" fmla="*/ 0 w 74"/>
                <a:gd name="T39" fmla="*/ 24 h 35"/>
                <a:gd name="T40" fmla="*/ 1 w 74"/>
                <a:gd name="T41" fmla="*/ 26 h 35"/>
                <a:gd name="T42" fmla="*/ 16 w 74"/>
                <a:gd name="T43" fmla="*/ 31 h 35"/>
                <a:gd name="T44" fmla="*/ 32 w 74"/>
                <a:gd name="T45" fmla="*/ 35 h 35"/>
                <a:gd name="T46" fmla="*/ 49 w 74"/>
                <a:gd name="T47" fmla="*/ 29 h 35"/>
                <a:gd name="T48" fmla="*/ 73 w 74"/>
                <a:gd name="T49" fmla="*/ 16 h 35"/>
                <a:gd name="T50" fmla="*/ 74 w 74"/>
                <a:gd name="T51" fmla="*/ 14 h 35"/>
                <a:gd name="T52" fmla="*/ 73 w 74"/>
                <a:gd name="T53" fmla="*/ 13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4" h="35">
                  <a:moveTo>
                    <a:pt x="73" y="13"/>
                  </a:moveTo>
                  <a:cubicBezTo>
                    <a:pt x="69" y="8"/>
                    <a:pt x="65" y="7"/>
                    <a:pt x="59" y="8"/>
                  </a:cubicBezTo>
                  <a:cubicBezTo>
                    <a:pt x="47" y="12"/>
                    <a:pt x="47" y="12"/>
                    <a:pt x="47" y="12"/>
                  </a:cubicBezTo>
                  <a:cubicBezTo>
                    <a:pt x="47" y="13"/>
                    <a:pt x="47" y="13"/>
                    <a:pt x="47" y="14"/>
                  </a:cubicBezTo>
                  <a:cubicBezTo>
                    <a:pt x="47" y="17"/>
                    <a:pt x="47" y="19"/>
                    <a:pt x="45" y="21"/>
                  </a:cubicBezTo>
                  <a:cubicBezTo>
                    <a:pt x="43" y="23"/>
                    <a:pt x="41" y="24"/>
                    <a:pt x="3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6" y="23"/>
                    <a:pt x="16" y="22"/>
                  </a:cubicBezTo>
                  <a:cubicBezTo>
                    <a:pt x="16" y="21"/>
                    <a:pt x="17" y="20"/>
                    <a:pt x="18" y="20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0" y="20"/>
                    <a:pt x="41" y="19"/>
                    <a:pt x="42" y="18"/>
                  </a:cubicBezTo>
                  <a:cubicBezTo>
                    <a:pt x="43" y="17"/>
                    <a:pt x="43" y="16"/>
                    <a:pt x="43" y="14"/>
                  </a:cubicBezTo>
                  <a:cubicBezTo>
                    <a:pt x="43" y="12"/>
                    <a:pt x="42" y="8"/>
                    <a:pt x="38" y="8"/>
                  </a:cubicBezTo>
                  <a:cubicBezTo>
                    <a:pt x="27" y="8"/>
                    <a:pt x="27" y="8"/>
                    <a:pt x="27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5" y="8"/>
                    <a:pt x="25" y="8"/>
                    <a:pt x="25" y="7"/>
                  </a:cubicBezTo>
                  <a:cubicBezTo>
                    <a:pt x="23" y="6"/>
                    <a:pt x="17" y="0"/>
                    <a:pt x="8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5"/>
                    <a:pt x="1" y="26"/>
                    <a:pt x="1" y="26"/>
                  </a:cubicBezTo>
                  <a:cubicBezTo>
                    <a:pt x="8" y="28"/>
                    <a:pt x="12" y="30"/>
                    <a:pt x="16" y="31"/>
                  </a:cubicBezTo>
                  <a:cubicBezTo>
                    <a:pt x="24" y="34"/>
                    <a:pt x="28" y="35"/>
                    <a:pt x="32" y="35"/>
                  </a:cubicBezTo>
                  <a:cubicBezTo>
                    <a:pt x="37" y="35"/>
                    <a:pt x="41" y="33"/>
                    <a:pt x="49" y="29"/>
                  </a:cubicBezTo>
                  <a:cubicBezTo>
                    <a:pt x="54" y="26"/>
                    <a:pt x="62" y="21"/>
                    <a:pt x="73" y="16"/>
                  </a:cubicBezTo>
                  <a:cubicBezTo>
                    <a:pt x="73" y="15"/>
                    <a:pt x="74" y="15"/>
                    <a:pt x="74" y="14"/>
                  </a:cubicBezTo>
                  <a:cubicBezTo>
                    <a:pt x="74" y="14"/>
                    <a:pt x="74" y="13"/>
                    <a:pt x="73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2" name="Freeform 78">
              <a:extLst>
                <a:ext uri="{FF2B5EF4-FFF2-40B4-BE49-F238E27FC236}">
                  <a16:creationId xmlns:a16="http://schemas.microsoft.com/office/drawing/2014/main" id="{16470038-83B5-43D3-97AA-BF56F5FF5F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37138" y="3983038"/>
              <a:ext cx="104775" cy="106363"/>
            </a:xfrm>
            <a:custGeom>
              <a:avLst/>
              <a:gdLst>
                <a:gd name="T0" fmla="*/ 14 w 28"/>
                <a:gd name="T1" fmla="*/ 28 h 28"/>
                <a:gd name="T2" fmla="*/ 28 w 28"/>
                <a:gd name="T3" fmla="*/ 14 h 28"/>
                <a:gd name="T4" fmla="*/ 14 w 28"/>
                <a:gd name="T5" fmla="*/ 0 h 28"/>
                <a:gd name="T6" fmla="*/ 0 w 28"/>
                <a:gd name="T7" fmla="*/ 14 h 28"/>
                <a:gd name="T8" fmla="*/ 14 w 28"/>
                <a:gd name="T9" fmla="*/ 28 h 28"/>
                <a:gd name="T10" fmla="*/ 12 w 28"/>
                <a:gd name="T11" fmla="*/ 10 h 28"/>
                <a:gd name="T12" fmla="*/ 14 w 28"/>
                <a:gd name="T13" fmla="*/ 8 h 28"/>
                <a:gd name="T14" fmla="*/ 16 w 28"/>
                <a:gd name="T15" fmla="*/ 10 h 28"/>
                <a:gd name="T16" fmla="*/ 16 w 28"/>
                <a:gd name="T17" fmla="*/ 18 h 28"/>
                <a:gd name="T18" fmla="*/ 14 w 28"/>
                <a:gd name="T19" fmla="*/ 20 h 28"/>
                <a:gd name="T20" fmla="*/ 12 w 28"/>
                <a:gd name="T21" fmla="*/ 18 h 28"/>
                <a:gd name="T22" fmla="*/ 12 w 28"/>
                <a:gd name="T23" fmla="*/ 1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" h="28">
                  <a:moveTo>
                    <a:pt x="14" y="28"/>
                  </a:moveTo>
                  <a:cubicBezTo>
                    <a:pt x="22" y="28"/>
                    <a:pt x="28" y="22"/>
                    <a:pt x="28" y="14"/>
                  </a:cubicBezTo>
                  <a:cubicBezTo>
                    <a:pt x="28" y="6"/>
                    <a:pt x="22" y="0"/>
                    <a:pt x="14" y="0"/>
                  </a:cubicBezTo>
                  <a:cubicBezTo>
                    <a:pt x="6" y="0"/>
                    <a:pt x="0" y="6"/>
                    <a:pt x="0" y="14"/>
                  </a:cubicBezTo>
                  <a:cubicBezTo>
                    <a:pt x="0" y="22"/>
                    <a:pt x="6" y="28"/>
                    <a:pt x="14" y="28"/>
                  </a:cubicBezTo>
                  <a:close/>
                  <a:moveTo>
                    <a:pt x="12" y="10"/>
                  </a:moveTo>
                  <a:cubicBezTo>
                    <a:pt x="12" y="9"/>
                    <a:pt x="13" y="8"/>
                    <a:pt x="14" y="8"/>
                  </a:cubicBezTo>
                  <a:cubicBezTo>
                    <a:pt x="15" y="8"/>
                    <a:pt x="16" y="9"/>
                    <a:pt x="16" y="10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6" y="19"/>
                    <a:pt x="15" y="20"/>
                    <a:pt x="14" y="20"/>
                  </a:cubicBezTo>
                  <a:cubicBezTo>
                    <a:pt x="13" y="20"/>
                    <a:pt x="12" y="19"/>
                    <a:pt x="12" y="18"/>
                  </a:cubicBezTo>
                  <a:lnTo>
                    <a:pt x="12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3" name="Freeform 79">
              <a:extLst>
                <a:ext uri="{FF2B5EF4-FFF2-40B4-BE49-F238E27FC236}">
                  <a16:creationId xmlns:a16="http://schemas.microsoft.com/office/drawing/2014/main" id="{F47AF258-43D5-423F-94EA-F00643AC54A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68875" y="4089401"/>
              <a:ext cx="104775" cy="104775"/>
            </a:xfrm>
            <a:custGeom>
              <a:avLst/>
              <a:gdLst>
                <a:gd name="T0" fmla="*/ 14 w 28"/>
                <a:gd name="T1" fmla="*/ 28 h 28"/>
                <a:gd name="T2" fmla="*/ 28 w 28"/>
                <a:gd name="T3" fmla="*/ 14 h 28"/>
                <a:gd name="T4" fmla="*/ 14 w 28"/>
                <a:gd name="T5" fmla="*/ 0 h 28"/>
                <a:gd name="T6" fmla="*/ 0 w 28"/>
                <a:gd name="T7" fmla="*/ 14 h 28"/>
                <a:gd name="T8" fmla="*/ 14 w 28"/>
                <a:gd name="T9" fmla="*/ 28 h 28"/>
                <a:gd name="T10" fmla="*/ 12 w 28"/>
                <a:gd name="T11" fmla="*/ 10 h 28"/>
                <a:gd name="T12" fmla="*/ 14 w 28"/>
                <a:gd name="T13" fmla="*/ 8 h 28"/>
                <a:gd name="T14" fmla="*/ 16 w 28"/>
                <a:gd name="T15" fmla="*/ 10 h 28"/>
                <a:gd name="T16" fmla="*/ 16 w 28"/>
                <a:gd name="T17" fmla="*/ 18 h 28"/>
                <a:gd name="T18" fmla="*/ 14 w 28"/>
                <a:gd name="T19" fmla="*/ 20 h 28"/>
                <a:gd name="T20" fmla="*/ 12 w 28"/>
                <a:gd name="T21" fmla="*/ 18 h 28"/>
                <a:gd name="T22" fmla="*/ 12 w 28"/>
                <a:gd name="T23" fmla="*/ 1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" h="28">
                  <a:moveTo>
                    <a:pt x="14" y="28"/>
                  </a:moveTo>
                  <a:cubicBezTo>
                    <a:pt x="22" y="28"/>
                    <a:pt x="28" y="22"/>
                    <a:pt x="28" y="14"/>
                  </a:cubicBezTo>
                  <a:cubicBezTo>
                    <a:pt x="28" y="6"/>
                    <a:pt x="22" y="0"/>
                    <a:pt x="14" y="0"/>
                  </a:cubicBezTo>
                  <a:cubicBezTo>
                    <a:pt x="6" y="0"/>
                    <a:pt x="0" y="6"/>
                    <a:pt x="0" y="14"/>
                  </a:cubicBezTo>
                  <a:cubicBezTo>
                    <a:pt x="0" y="22"/>
                    <a:pt x="6" y="28"/>
                    <a:pt x="14" y="28"/>
                  </a:cubicBezTo>
                  <a:close/>
                  <a:moveTo>
                    <a:pt x="12" y="10"/>
                  </a:moveTo>
                  <a:cubicBezTo>
                    <a:pt x="12" y="9"/>
                    <a:pt x="13" y="8"/>
                    <a:pt x="14" y="8"/>
                  </a:cubicBezTo>
                  <a:cubicBezTo>
                    <a:pt x="15" y="8"/>
                    <a:pt x="16" y="9"/>
                    <a:pt x="16" y="10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6" y="19"/>
                    <a:pt x="15" y="20"/>
                    <a:pt x="14" y="20"/>
                  </a:cubicBezTo>
                  <a:cubicBezTo>
                    <a:pt x="13" y="20"/>
                    <a:pt x="12" y="19"/>
                    <a:pt x="12" y="18"/>
                  </a:cubicBezTo>
                  <a:lnTo>
                    <a:pt x="12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3" name="Image 2">
            <a:extLst>
              <a:ext uri="{FF2B5EF4-FFF2-40B4-BE49-F238E27FC236}">
                <a16:creationId xmlns:a16="http://schemas.microsoft.com/office/drawing/2014/main" id="{32DE6659-CB88-895E-D258-984EC915B6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750" y="0"/>
            <a:ext cx="2381250" cy="238125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6AC06BE0-B3DD-5FAC-EED3-2B7439E80E8A}"/>
              </a:ext>
            </a:extLst>
          </p:cNvPr>
          <p:cNvSpPr txBox="1"/>
          <p:nvPr/>
        </p:nvSpPr>
        <p:spPr>
          <a:xfrm>
            <a:off x="265697" y="4672868"/>
            <a:ext cx="72078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>
                <a:solidFill>
                  <a:schemeClr val="bg1"/>
                </a:solidFill>
                <a:ea typeface="Segoe UI Emoji" panose="020B0502040204020203" pitchFamily="34" charset="0"/>
              </a:rPr>
              <a:t>Contact</a:t>
            </a:r>
            <a:r>
              <a:rPr lang="fr-CA" sz="2400" dirty="0">
                <a:solidFill>
                  <a:schemeClr val="bg1"/>
                </a:solidFill>
                <a:ea typeface="Segoe UI Emoji" panose="020B0502040204020203" pitchFamily="34" charset="0"/>
              </a:rPr>
              <a:t> : Dr. </a:t>
            </a:r>
            <a:r>
              <a:rPr lang="fr-CA" sz="2400" dirty="0" err="1">
                <a:solidFill>
                  <a:schemeClr val="bg1"/>
                </a:solidFill>
                <a:ea typeface="Segoe UI Emoji" panose="020B0502040204020203" pitchFamily="34" charset="0"/>
              </a:rPr>
              <a:t>Mvogo</a:t>
            </a:r>
            <a:r>
              <a:rPr lang="fr-CA" sz="2400" dirty="0">
                <a:solidFill>
                  <a:schemeClr val="bg1"/>
                </a:solidFill>
                <a:ea typeface="Segoe UI Emoji" panose="020B0502040204020203" pitchFamily="34" charset="0"/>
              </a:rPr>
              <a:t> </a:t>
            </a:r>
            <a:r>
              <a:rPr lang="fr-CA" sz="2400" dirty="0" err="1">
                <a:solidFill>
                  <a:schemeClr val="bg1"/>
                </a:solidFill>
                <a:ea typeface="Segoe UI Emoji" panose="020B0502040204020203" pitchFamily="34" charset="0"/>
              </a:rPr>
              <a:t>Ngono</a:t>
            </a:r>
            <a:r>
              <a:rPr lang="fr-CA" sz="2400" dirty="0">
                <a:solidFill>
                  <a:schemeClr val="bg1"/>
                </a:solidFill>
                <a:ea typeface="Segoe UI Emoji" panose="020B0502040204020203" pitchFamily="34" charset="0"/>
              </a:rPr>
              <a:t> Joseph</a:t>
            </a:r>
          </a:p>
          <a:p>
            <a:r>
              <a:rPr lang="fr-CA" sz="2400" dirty="0">
                <a:solidFill>
                  <a:schemeClr val="bg1"/>
                </a:solidFill>
                <a:ea typeface="Segoe UI Emoji" panose="020B0502040204020203" pitchFamily="34" charset="0"/>
              </a:rPr>
              <a:t>	   +237 6 99 88 5610</a:t>
            </a:r>
          </a:p>
          <a:p>
            <a:r>
              <a:rPr lang="fr-CA" sz="2400" dirty="0">
                <a:solidFill>
                  <a:schemeClr val="bg1"/>
                </a:solidFill>
                <a:ea typeface="Segoe UI Emoji" panose="020B0502040204020203" pitchFamily="34" charset="0"/>
              </a:rPr>
              <a:t>	   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Source Sans Pro" panose="020B0604020202020204" pitchFamily="34" charset="0"/>
              </a:rPr>
              <a:t>joseph.mvogo@mytalents-academy.com</a:t>
            </a:r>
            <a:endParaRPr lang="en-US" sz="2400" dirty="0">
              <a:solidFill>
                <a:schemeClr val="bg1"/>
              </a:solidFill>
              <a:ea typeface="Segoe UI Emoj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577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Rounded Rectangle 109">
            <a:extLst>
              <a:ext uri="{FF2B5EF4-FFF2-40B4-BE49-F238E27FC236}">
                <a16:creationId xmlns:a16="http://schemas.microsoft.com/office/drawing/2014/main" id="{FE924B0A-EE56-47DC-A2B2-4E228E4169C0}"/>
              </a:ext>
            </a:extLst>
          </p:cNvPr>
          <p:cNvSpPr/>
          <p:nvPr/>
        </p:nvSpPr>
        <p:spPr>
          <a:xfrm>
            <a:off x="10744964" y="6914539"/>
            <a:ext cx="2094671" cy="354514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1BED403C-A43A-4B47-BB94-C2A67956DCC4}"/>
              </a:ext>
            </a:extLst>
          </p:cNvPr>
          <p:cNvGrpSpPr/>
          <p:nvPr/>
        </p:nvGrpSpPr>
        <p:grpSpPr>
          <a:xfrm>
            <a:off x="-1" y="4941426"/>
            <a:ext cx="12192000" cy="1909138"/>
            <a:chOff x="0" y="4948862"/>
            <a:chExt cx="12192000" cy="1909138"/>
          </a:xfrm>
        </p:grpSpPr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45A43FA3-E6AD-4BC1-8F03-3B181CC959C7}"/>
                </a:ext>
              </a:extLst>
            </p:cNvPr>
            <p:cNvSpPr/>
            <p:nvPr/>
          </p:nvSpPr>
          <p:spPr>
            <a:xfrm>
              <a:off x="0" y="4948862"/>
              <a:ext cx="12192000" cy="1909138"/>
            </a:xfrm>
            <a:custGeom>
              <a:avLst/>
              <a:gdLst>
                <a:gd name="connsiteX0" fmla="*/ 0 w 12192000"/>
                <a:gd name="connsiteY0" fmla="*/ 0 h 1909138"/>
                <a:gd name="connsiteX1" fmla="*/ 227719 w 12192000"/>
                <a:gd name="connsiteY1" fmla="*/ 142350 h 1909138"/>
                <a:gd name="connsiteX2" fmla="*/ 6096001 w 12192000"/>
                <a:gd name="connsiteY2" fmla="*/ 1628919 h 1909138"/>
                <a:gd name="connsiteX3" fmla="*/ 11964283 w 12192000"/>
                <a:gd name="connsiteY3" fmla="*/ 142350 h 1909138"/>
                <a:gd name="connsiteX4" fmla="*/ 12192000 w 12192000"/>
                <a:gd name="connsiteY4" fmla="*/ 1 h 1909138"/>
                <a:gd name="connsiteX5" fmla="*/ 12192000 w 12192000"/>
                <a:gd name="connsiteY5" fmla="*/ 1909138 h 1909138"/>
                <a:gd name="connsiteX6" fmla="*/ 0 w 12192000"/>
                <a:gd name="connsiteY6" fmla="*/ 1909138 h 1909138"/>
                <a:gd name="connsiteX7" fmla="*/ 0 w 12192000"/>
                <a:gd name="connsiteY7" fmla="*/ 0 h 1909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1909138">
                  <a:moveTo>
                    <a:pt x="0" y="0"/>
                  </a:moveTo>
                  <a:lnTo>
                    <a:pt x="227719" y="142350"/>
                  </a:lnTo>
                  <a:cubicBezTo>
                    <a:pt x="1777640" y="1065981"/>
                    <a:pt x="3836554" y="1628919"/>
                    <a:pt x="6096001" y="1628919"/>
                  </a:cubicBezTo>
                  <a:cubicBezTo>
                    <a:pt x="8355448" y="1628919"/>
                    <a:pt x="10414362" y="1065981"/>
                    <a:pt x="11964283" y="142350"/>
                  </a:cubicBezTo>
                  <a:lnTo>
                    <a:pt x="12192000" y="1"/>
                  </a:lnTo>
                  <a:lnTo>
                    <a:pt x="12192000" y="1909138"/>
                  </a:lnTo>
                  <a:lnTo>
                    <a:pt x="0" y="19091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F1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A3F741A2-2517-494A-868D-957D47F779A9}"/>
                </a:ext>
              </a:extLst>
            </p:cNvPr>
            <p:cNvSpPr/>
            <p:nvPr/>
          </p:nvSpPr>
          <p:spPr>
            <a:xfrm>
              <a:off x="0" y="5563852"/>
              <a:ext cx="12192000" cy="1294147"/>
            </a:xfrm>
            <a:custGeom>
              <a:avLst/>
              <a:gdLst>
                <a:gd name="connsiteX0" fmla="*/ 0 w 12192000"/>
                <a:gd name="connsiteY0" fmla="*/ 0 h 1909138"/>
                <a:gd name="connsiteX1" fmla="*/ 227719 w 12192000"/>
                <a:gd name="connsiteY1" fmla="*/ 142350 h 1909138"/>
                <a:gd name="connsiteX2" fmla="*/ 6096001 w 12192000"/>
                <a:gd name="connsiteY2" fmla="*/ 1628919 h 1909138"/>
                <a:gd name="connsiteX3" fmla="*/ 11964283 w 12192000"/>
                <a:gd name="connsiteY3" fmla="*/ 142350 h 1909138"/>
                <a:gd name="connsiteX4" fmla="*/ 12192000 w 12192000"/>
                <a:gd name="connsiteY4" fmla="*/ 1 h 1909138"/>
                <a:gd name="connsiteX5" fmla="*/ 12192000 w 12192000"/>
                <a:gd name="connsiteY5" fmla="*/ 1909138 h 1909138"/>
                <a:gd name="connsiteX6" fmla="*/ 0 w 12192000"/>
                <a:gd name="connsiteY6" fmla="*/ 1909138 h 1909138"/>
                <a:gd name="connsiteX7" fmla="*/ 0 w 12192000"/>
                <a:gd name="connsiteY7" fmla="*/ 0 h 1909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1909138">
                  <a:moveTo>
                    <a:pt x="0" y="0"/>
                  </a:moveTo>
                  <a:lnTo>
                    <a:pt x="227719" y="142350"/>
                  </a:lnTo>
                  <a:cubicBezTo>
                    <a:pt x="1777640" y="1065981"/>
                    <a:pt x="3836554" y="1628919"/>
                    <a:pt x="6096001" y="1628919"/>
                  </a:cubicBezTo>
                  <a:cubicBezTo>
                    <a:pt x="8355448" y="1628919"/>
                    <a:pt x="10414362" y="1065981"/>
                    <a:pt x="11964283" y="142350"/>
                  </a:cubicBezTo>
                  <a:lnTo>
                    <a:pt x="12192000" y="1"/>
                  </a:lnTo>
                  <a:lnTo>
                    <a:pt x="12192000" y="1909138"/>
                  </a:lnTo>
                  <a:lnTo>
                    <a:pt x="0" y="19091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AC2F9">
                <a:alpha val="11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8" name="Title 1">
            <a:extLst>
              <a:ext uri="{FF2B5EF4-FFF2-40B4-BE49-F238E27FC236}">
                <a16:creationId xmlns:a16="http://schemas.microsoft.com/office/drawing/2014/main" id="{7FE3BBEC-6455-0902-2844-F513929ECF47}"/>
              </a:ext>
            </a:extLst>
          </p:cNvPr>
          <p:cNvSpPr txBox="1">
            <a:spLocks/>
          </p:cNvSpPr>
          <p:nvPr/>
        </p:nvSpPr>
        <p:spPr>
          <a:xfrm>
            <a:off x="363331" y="395119"/>
            <a:ext cx="11655840" cy="89966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146304" tIns="91440" rIns="146304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algn="l" defTabSz="89587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919" b="0" i="0" u="none" kern="1200" cap="none" spc="-147" baseline="0" dirty="0">
                <a:ln w="3175"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Segoe UI Semibold" charset="0"/>
                <a:ea typeface="Segoe UI Semibold" charset="0"/>
                <a:cs typeface="Segoe UI Semibold" charset="0"/>
              </a:defRPr>
            </a:lvl1pPr>
          </a:lstStyle>
          <a:p>
            <a:pPr>
              <a:defRPr/>
            </a:pPr>
            <a:r>
              <a:rPr lang="fr-FR" sz="2400" spc="-100" dirty="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ARCHITECTE DE SOLUTIONS POWER PLATFORM (AVANCEE) - 2/2</a:t>
            </a:r>
          </a:p>
        </p:txBody>
      </p:sp>
      <p:sp>
        <p:nvSpPr>
          <p:cNvPr id="62" name="Content Placeholder 3">
            <a:extLst>
              <a:ext uri="{FF2B5EF4-FFF2-40B4-BE49-F238E27FC236}">
                <a16:creationId xmlns:a16="http://schemas.microsoft.com/office/drawing/2014/main" id="{0EDFA85D-4CA0-FA93-9324-FCF28E8C8685}"/>
              </a:ext>
            </a:extLst>
          </p:cNvPr>
          <p:cNvSpPr txBox="1">
            <a:spLocks/>
          </p:cNvSpPr>
          <p:nvPr/>
        </p:nvSpPr>
        <p:spPr>
          <a:xfrm>
            <a:off x="363331" y="1490007"/>
            <a:ext cx="3374168" cy="3877985"/>
          </a:xfrm>
          <a:prstGeom prst="rect">
            <a:avLst/>
          </a:prstGeom>
        </p:spPr>
        <p:txBody>
          <a:bodyPr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1200" b="1" u="sng" dirty="0">
                <a:solidFill>
                  <a:srgbClr val="92D050"/>
                </a:solidFill>
              </a:rPr>
              <a:t>Objectifs</a:t>
            </a:r>
            <a:r>
              <a:rPr lang="en-GB" sz="1200" b="1" u="sng" dirty="0">
                <a:solidFill>
                  <a:srgbClr val="92D050"/>
                </a:solidFill>
              </a:rPr>
              <a:t> </a:t>
            </a:r>
            <a:r>
              <a:rPr lang="fr-FR" sz="1200" b="1" u="sng" dirty="0">
                <a:solidFill>
                  <a:srgbClr val="92D050"/>
                </a:solidFill>
              </a:rPr>
              <a:t>pédagogiques</a:t>
            </a:r>
            <a:r>
              <a:rPr lang="en-GB" sz="1200" b="1" u="sng" dirty="0">
                <a:solidFill>
                  <a:srgbClr val="92D050"/>
                </a:solidFill>
              </a:rPr>
              <a:t> :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Définir une structure applicative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Gérer la création de mon application en mode projet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Appréhender l'architecture Power Platform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Intégrer l'intelligence artificielle en fonction de mes besoins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Gérer le cycle de vie de mes applications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Modéliser ma sécurité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Tester et mettre en ligne mes applications</a:t>
            </a:r>
          </a:p>
        </p:txBody>
      </p:sp>
      <p:sp>
        <p:nvSpPr>
          <p:cNvPr id="65" name="ZoneTexte 64">
            <a:extLst>
              <a:ext uri="{FF2B5EF4-FFF2-40B4-BE49-F238E27FC236}">
                <a16:creationId xmlns:a16="http://schemas.microsoft.com/office/drawing/2014/main" id="{65BFF171-AE75-B49F-266D-33D6B5295CA1}"/>
              </a:ext>
            </a:extLst>
          </p:cNvPr>
          <p:cNvSpPr txBox="1"/>
          <p:nvPr/>
        </p:nvSpPr>
        <p:spPr>
          <a:xfrm>
            <a:off x="11386009" y="6344728"/>
            <a:ext cx="5373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2023</a:t>
            </a:r>
            <a:endParaRPr lang="en-US" sz="12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DEB23E2-32A9-D713-D188-C0ACF3D1A89B}"/>
              </a:ext>
            </a:extLst>
          </p:cNvPr>
          <p:cNvSpPr/>
          <p:nvPr/>
        </p:nvSpPr>
        <p:spPr>
          <a:xfrm>
            <a:off x="268664" y="1358283"/>
            <a:ext cx="3877208" cy="51045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492A49BC-E6ED-D715-813A-B8493841A1DA}"/>
              </a:ext>
            </a:extLst>
          </p:cNvPr>
          <p:cNvGrpSpPr/>
          <p:nvPr/>
        </p:nvGrpSpPr>
        <p:grpSpPr>
          <a:xfrm>
            <a:off x="4589725" y="5753656"/>
            <a:ext cx="3764161" cy="1197307"/>
            <a:chOff x="9161387" y="1708952"/>
            <a:chExt cx="2857784" cy="100208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183CE0A-6AF4-BFD9-BD8B-E31A75686E64}"/>
                </a:ext>
              </a:extLst>
            </p:cNvPr>
            <p:cNvSpPr/>
            <p:nvPr/>
          </p:nvSpPr>
          <p:spPr>
            <a:xfrm>
              <a:off x="9161387" y="1714673"/>
              <a:ext cx="2857784" cy="797708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Content Placeholder 3">
              <a:extLst>
                <a:ext uri="{FF2B5EF4-FFF2-40B4-BE49-F238E27FC236}">
                  <a16:creationId xmlns:a16="http://schemas.microsoft.com/office/drawing/2014/main" id="{AC708A79-68E0-2F9A-ACC5-6B5B756D2EF4}"/>
                </a:ext>
              </a:extLst>
            </p:cNvPr>
            <p:cNvSpPr txBox="1">
              <a:spLocks/>
            </p:cNvSpPr>
            <p:nvPr/>
          </p:nvSpPr>
          <p:spPr>
            <a:xfrm>
              <a:off x="9161387" y="1708952"/>
              <a:ext cx="2784886" cy="1002084"/>
            </a:xfrm>
            <a:prstGeom prst="rect">
              <a:avLst/>
            </a:prstGeom>
          </p:spPr>
          <p:txBody>
            <a:bodyPr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fr-FR" sz="1200" b="1" dirty="0">
                  <a:solidFill>
                    <a:schemeClr val="tx2"/>
                  </a:solidFill>
                </a:rPr>
                <a:t>Certification (en option)</a:t>
              </a:r>
            </a:p>
            <a:p>
              <a:pPr lvl="1">
                <a:buFont typeface="Courier New" panose="02070309020205020404" pitchFamily="49" charset="0"/>
                <a:buChar char="o"/>
              </a:pPr>
              <a:r>
                <a:rPr lang="fr-FR" sz="1000" dirty="0">
                  <a:solidFill>
                    <a:schemeClr val="tx2"/>
                  </a:solidFill>
                </a:rPr>
                <a:t>Prévoir l'achat d'un voucher en supplément</a:t>
              </a:r>
            </a:p>
            <a:p>
              <a:pPr lvl="1">
                <a:buFont typeface="Courier New" panose="02070309020205020404" pitchFamily="49" charset="0"/>
                <a:buChar char="o"/>
              </a:pPr>
              <a:r>
                <a:rPr lang="fr-FR" sz="1000" dirty="0">
                  <a:solidFill>
                    <a:schemeClr val="tx2"/>
                  </a:solidFill>
                </a:rPr>
                <a:t>Préparation au passage de l’examen</a:t>
              </a:r>
            </a:p>
            <a:p>
              <a:pPr lvl="1">
                <a:buFont typeface="Courier New" panose="02070309020205020404" pitchFamily="49" charset="0"/>
                <a:buChar char="o"/>
              </a:pPr>
              <a:r>
                <a:rPr lang="fr-FR" sz="1000" dirty="0">
                  <a:solidFill>
                    <a:schemeClr val="tx2"/>
                  </a:solidFill>
                </a:rPr>
                <a:t>Nécessite d’avoir la certification Consultant fonctionnel ou développeur power platform</a:t>
              </a:r>
              <a:endParaRPr lang="en-GB" sz="1200" dirty="0">
                <a:solidFill>
                  <a:schemeClr val="tx2"/>
                </a:solidFill>
              </a:endParaRPr>
            </a:p>
          </p:txBody>
        </p:sp>
      </p:grp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62787D70-451C-8581-76ED-9934C62324B1}"/>
              </a:ext>
            </a:extLst>
          </p:cNvPr>
          <p:cNvSpPr txBox="1">
            <a:spLocks/>
          </p:cNvSpPr>
          <p:nvPr/>
        </p:nvSpPr>
        <p:spPr>
          <a:xfrm>
            <a:off x="4408606" y="1390271"/>
            <a:ext cx="2488474" cy="899664"/>
          </a:xfrm>
          <a:prstGeom prst="rect">
            <a:avLst/>
          </a:prstGeom>
        </p:spPr>
        <p:txBody>
          <a:bodyPr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200" b="1" dirty="0">
                <a:solidFill>
                  <a:schemeClr val="tx2"/>
                </a:solidFill>
              </a:rPr>
              <a:t>Durée : 4 jours  (28 h)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EEBC098-0655-7571-7573-1A0DE7DD2A6B}"/>
              </a:ext>
            </a:extLst>
          </p:cNvPr>
          <p:cNvSpPr/>
          <p:nvPr/>
        </p:nvSpPr>
        <p:spPr>
          <a:xfrm>
            <a:off x="4408606" y="1358283"/>
            <a:ext cx="1912285" cy="899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49AA0D44-959C-80ED-86C4-847A87D4A2F5}"/>
              </a:ext>
            </a:extLst>
          </p:cNvPr>
          <p:cNvSpPr txBox="1">
            <a:spLocks/>
          </p:cNvSpPr>
          <p:nvPr/>
        </p:nvSpPr>
        <p:spPr>
          <a:xfrm>
            <a:off x="4408606" y="2404658"/>
            <a:ext cx="3704380" cy="899664"/>
          </a:xfrm>
          <a:prstGeom prst="rect">
            <a:avLst/>
          </a:prstGeom>
        </p:spPr>
        <p:txBody>
          <a:bodyPr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200" b="1" dirty="0">
                <a:solidFill>
                  <a:schemeClr val="tx2"/>
                </a:solidFill>
              </a:rPr>
              <a:t>Prérequis</a:t>
            </a:r>
          </a:p>
          <a:p>
            <a:r>
              <a:rPr lang="fr-FR" sz="1200" dirty="0">
                <a:solidFill>
                  <a:schemeClr val="tx2"/>
                </a:solidFill>
              </a:rPr>
              <a:t>Connaissance approfondie de Microsoft Power Platform</a:t>
            </a:r>
          </a:p>
          <a:p>
            <a:r>
              <a:rPr lang="fr-FR" sz="1200" dirty="0">
                <a:solidFill>
                  <a:schemeClr val="tx2"/>
                </a:solidFill>
              </a:rPr>
              <a:t>Expérience de consultant fonctionnel Microsoft Power Platform</a:t>
            </a:r>
          </a:p>
          <a:p>
            <a:r>
              <a:rPr lang="fr-FR" sz="1200" dirty="0">
                <a:solidFill>
                  <a:schemeClr val="tx2"/>
                </a:solidFill>
              </a:rPr>
              <a:t>Connaissance des fonctions de développeur Microsoft Power Platform</a:t>
            </a:r>
            <a:br>
              <a:rPr lang="fr-FR" sz="1200" dirty="0">
                <a:solidFill>
                  <a:schemeClr val="tx2"/>
                </a:solidFill>
              </a:rPr>
            </a:br>
            <a:endParaRPr lang="fr-FR" sz="1200" dirty="0">
              <a:solidFill>
                <a:schemeClr val="tx2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02C895-9CBA-5914-FC23-A8AE5CB57D91}"/>
              </a:ext>
            </a:extLst>
          </p:cNvPr>
          <p:cNvSpPr/>
          <p:nvPr/>
        </p:nvSpPr>
        <p:spPr>
          <a:xfrm>
            <a:off x="4408605" y="2372670"/>
            <a:ext cx="3608545" cy="1663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9AEC2CC0-E661-2CFF-C8B7-C2C96B6EE5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58416" y="32615"/>
            <a:ext cx="1633583" cy="661032"/>
          </a:xfrm>
          <a:prstGeom prst="rect">
            <a:avLst/>
          </a:prstGeom>
        </p:spPr>
      </p:pic>
      <p:pic>
        <p:nvPicPr>
          <p:cNvPr id="9218" name="Picture 2" descr="Microsoft Certified: Power Platform Solution Architect Expert badge image. Issued by Microsoft">
            <a:extLst>
              <a:ext uri="{FF2B5EF4-FFF2-40B4-BE49-F238E27FC236}">
                <a16:creationId xmlns:a16="http://schemas.microsoft.com/office/drawing/2014/main" id="{F5431A22-9D74-A8E6-92A9-EF50157622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702" y="4212682"/>
            <a:ext cx="1353629" cy="1353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2620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9C31B-DEDD-0A57-4084-DCFDDAD01058}"/>
              </a:ext>
            </a:extLst>
          </p:cNvPr>
          <p:cNvSpPr txBox="1">
            <a:spLocks/>
          </p:cNvSpPr>
          <p:nvPr/>
        </p:nvSpPr>
        <p:spPr>
          <a:xfrm>
            <a:off x="1955410" y="2650047"/>
            <a:ext cx="7920110" cy="89966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146304" tIns="91440" rIns="146304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algn="l" defTabSz="89587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919" b="0" i="0" u="none" kern="1200" cap="none" spc="-147" baseline="0" dirty="0">
                <a:ln w="3175"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Segoe UI Semibold" charset="0"/>
                <a:ea typeface="Segoe UI Semibold" charset="0"/>
                <a:cs typeface="Segoe UI Semibold" charset="0"/>
              </a:defRPr>
            </a:lvl1pPr>
          </a:lstStyle>
          <a:p>
            <a:pPr algn="ctr">
              <a:defRPr/>
            </a:pPr>
            <a:r>
              <a:rPr lang="en-GB" sz="3200" spc="-100" dirty="0" err="1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Récapitulatif</a:t>
            </a:r>
            <a:r>
              <a:rPr lang="en-GB" sz="3200" spc="-100" dirty="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et </a:t>
            </a:r>
            <a:r>
              <a:rPr lang="en-GB" sz="3200" spc="-100" dirty="0" err="1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cout</a:t>
            </a:r>
            <a:r>
              <a:rPr lang="en-GB" sz="3200" spc="-100" dirty="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de formation</a:t>
            </a:r>
            <a:endParaRPr lang="en-GB" sz="3600" spc="-100" dirty="0">
              <a:solidFill>
                <a:srgbClr val="92D050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24" name="Group 191">
            <a:extLst>
              <a:ext uri="{FF2B5EF4-FFF2-40B4-BE49-F238E27FC236}">
                <a16:creationId xmlns:a16="http://schemas.microsoft.com/office/drawing/2014/main" id="{548A4101-400C-1455-5C3B-4C854ADE324C}"/>
              </a:ext>
            </a:extLst>
          </p:cNvPr>
          <p:cNvGrpSpPr/>
          <p:nvPr/>
        </p:nvGrpSpPr>
        <p:grpSpPr>
          <a:xfrm>
            <a:off x="-1" y="4941426"/>
            <a:ext cx="12192000" cy="1909138"/>
            <a:chOff x="0" y="4948862"/>
            <a:chExt cx="12192000" cy="1909138"/>
          </a:xfrm>
        </p:grpSpPr>
        <p:sp>
          <p:nvSpPr>
            <p:cNvPr id="25" name="Freeform: Shape 192">
              <a:extLst>
                <a:ext uri="{FF2B5EF4-FFF2-40B4-BE49-F238E27FC236}">
                  <a16:creationId xmlns:a16="http://schemas.microsoft.com/office/drawing/2014/main" id="{B8C32859-F3E4-B242-B1A9-48E3F6E4FA8D}"/>
                </a:ext>
              </a:extLst>
            </p:cNvPr>
            <p:cNvSpPr/>
            <p:nvPr/>
          </p:nvSpPr>
          <p:spPr>
            <a:xfrm>
              <a:off x="0" y="4948862"/>
              <a:ext cx="12192000" cy="1909138"/>
            </a:xfrm>
            <a:custGeom>
              <a:avLst/>
              <a:gdLst>
                <a:gd name="connsiteX0" fmla="*/ 0 w 12192000"/>
                <a:gd name="connsiteY0" fmla="*/ 0 h 1909138"/>
                <a:gd name="connsiteX1" fmla="*/ 227719 w 12192000"/>
                <a:gd name="connsiteY1" fmla="*/ 142350 h 1909138"/>
                <a:gd name="connsiteX2" fmla="*/ 6096001 w 12192000"/>
                <a:gd name="connsiteY2" fmla="*/ 1628919 h 1909138"/>
                <a:gd name="connsiteX3" fmla="*/ 11964283 w 12192000"/>
                <a:gd name="connsiteY3" fmla="*/ 142350 h 1909138"/>
                <a:gd name="connsiteX4" fmla="*/ 12192000 w 12192000"/>
                <a:gd name="connsiteY4" fmla="*/ 1 h 1909138"/>
                <a:gd name="connsiteX5" fmla="*/ 12192000 w 12192000"/>
                <a:gd name="connsiteY5" fmla="*/ 1909138 h 1909138"/>
                <a:gd name="connsiteX6" fmla="*/ 0 w 12192000"/>
                <a:gd name="connsiteY6" fmla="*/ 1909138 h 1909138"/>
                <a:gd name="connsiteX7" fmla="*/ 0 w 12192000"/>
                <a:gd name="connsiteY7" fmla="*/ 0 h 1909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1909138">
                  <a:moveTo>
                    <a:pt x="0" y="0"/>
                  </a:moveTo>
                  <a:lnTo>
                    <a:pt x="227719" y="142350"/>
                  </a:lnTo>
                  <a:cubicBezTo>
                    <a:pt x="1777640" y="1065981"/>
                    <a:pt x="3836554" y="1628919"/>
                    <a:pt x="6096001" y="1628919"/>
                  </a:cubicBezTo>
                  <a:cubicBezTo>
                    <a:pt x="8355448" y="1628919"/>
                    <a:pt x="10414362" y="1065981"/>
                    <a:pt x="11964283" y="142350"/>
                  </a:cubicBezTo>
                  <a:lnTo>
                    <a:pt x="12192000" y="1"/>
                  </a:lnTo>
                  <a:lnTo>
                    <a:pt x="12192000" y="1909138"/>
                  </a:lnTo>
                  <a:lnTo>
                    <a:pt x="0" y="19091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F1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Freeform: Shape 193">
              <a:extLst>
                <a:ext uri="{FF2B5EF4-FFF2-40B4-BE49-F238E27FC236}">
                  <a16:creationId xmlns:a16="http://schemas.microsoft.com/office/drawing/2014/main" id="{697D315B-242C-740F-DE87-B4CB8B4619AC}"/>
                </a:ext>
              </a:extLst>
            </p:cNvPr>
            <p:cNvSpPr/>
            <p:nvPr/>
          </p:nvSpPr>
          <p:spPr>
            <a:xfrm>
              <a:off x="0" y="5563852"/>
              <a:ext cx="12192000" cy="1294147"/>
            </a:xfrm>
            <a:custGeom>
              <a:avLst/>
              <a:gdLst>
                <a:gd name="connsiteX0" fmla="*/ 0 w 12192000"/>
                <a:gd name="connsiteY0" fmla="*/ 0 h 1909138"/>
                <a:gd name="connsiteX1" fmla="*/ 227719 w 12192000"/>
                <a:gd name="connsiteY1" fmla="*/ 142350 h 1909138"/>
                <a:gd name="connsiteX2" fmla="*/ 6096001 w 12192000"/>
                <a:gd name="connsiteY2" fmla="*/ 1628919 h 1909138"/>
                <a:gd name="connsiteX3" fmla="*/ 11964283 w 12192000"/>
                <a:gd name="connsiteY3" fmla="*/ 142350 h 1909138"/>
                <a:gd name="connsiteX4" fmla="*/ 12192000 w 12192000"/>
                <a:gd name="connsiteY4" fmla="*/ 1 h 1909138"/>
                <a:gd name="connsiteX5" fmla="*/ 12192000 w 12192000"/>
                <a:gd name="connsiteY5" fmla="*/ 1909138 h 1909138"/>
                <a:gd name="connsiteX6" fmla="*/ 0 w 12192000"/>
                <a:gd name="connsiteY6" fmla="*/ 1909138 h 1909138"/>
                <a:gd name="connsiteX7" fmla="*/ 0 w 12192000"/>
                <a:gd name="connsiteY7" fmla="*/ 0 h 1909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1909138">
                  <a:moveTo>
                    <a:pt x="0" y="0"/>
                  </a:moveTo>
                  <a:lnTo>
                    <a:pt x="227719" y="142350"/>
                  </a:lnTo>
                  <a:cubicBezTo>
                    <a:pt x="1777640" y="1065981"/>
                    <a:pt x="3836554" y="1628919"/>
                    <a:pt x="6096001" y="1628919"/>
                  </a:cubicBezTo>
                  <a:cubicBezTo>
                    <a:pt x="8355448" y="1628919"/>
                    <a:pt x="10414362" y="1065981"/>
                    <a:pt x="11964283" y="142350"/>
                  </a:cubicBezTo>
                  <a:lnTo>
                    <a:pt x="12192000" y="1"/>
                  </a:lnTo>
                  <a:lnTo>
                    <a:pt x="12192000" y="1909138"/>
                  </a:lnTo>
                  <a:lnTo>
                    <a:pt x="0" y="19091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AC2F9">
                <a:alpha val="11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3871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9C31B-DEDD-0A57-4084-DCFDDAD01058}"/>
              </a:ext>
            </a:extLst>
          </p:cNvPr>
          <p:cNvSpPr txBox="1">
            <a:spLocks/>
          </p:cNvSpPr>
          <p:nvPr/>
        </p:nvSpPr>
        <p:spPr>
          <a:xfrm>
            <a:off x="363331" y="395119"/>
            <a:ext cx="11655840" cy="89966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146304" tIns="91440" rIns="146304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algn="l" defTabSz="89587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919" b="0" i="0" u="none" kern="1200" cap="none" spc="-147" baseline="0" dirty="0">
                <a:ln w="3175"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Segoe UI Semibold" charset="0"/>
                <a:ea typeface="Segoe UI Semibold" charset="0"/>
                <a:cs typeface="Segoe UI Semibold" charset="0"/>
              </a:defRPr>
            </a:lvl1pPr>
          </a:lstStyle>
          <a:p>
            <a:pPr>
              <a:defRPr/>
            </a:pPr>
            <a:r>
              <a:rPr lang="en-GB" sz="3200" spc="-100" dirty="0">
                <a:solidFill>
                  <a:schemeClr val="tx2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Formations Power Platform</a:t>
            </a:r>
            <a:endParaRPr lang="en-GB" sz="3600" spc="-100" dirty="0">
              <a:solidFill>
                <a:srgbClr val="92D050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24" name="Group 191">
            <a:extLst>
              <a:ext uri="{FF2B5EF4-FFF2-40B4-BE49-F238E27FC236}">
                <a16:creationId xmlns:a16="http://schemas.microsoft.com/office/drawing/2014/main" id="{548A4101-400C-1455-5C3B-4C854ADE324C}"/>
              </a:ext>
            </a:extLst>
          </p:cNvPr>
          <p:cNvGrpSpPr/>
          <p:nvPr/>
        </p:nvGrpSpPr>
        <p:grpSpPr>
          <a:xfrm>
            <a:off x="-1" y="4941426"/>
            <a:ext cx="12192000" cy="1909138"/>
            <a:chOff x="0" y="4948862"/>
            <a:chExt cx="12192000" cy="1909138"/>
          </a:xfrm>
        </p:grpSpPr>
        <p:sp>
          <p:nvSpPr>
            <p:cNvPr id="25" name="Freeform: Shape 192">
              <a:extLst>
                <a:ext uri="{FF2B5EF4-FFF2-40B4-BE49-F238E27FC236}">
                  <a16:creationId xmlns:a16="http://schemas.microsoft.com/office/drawing/2014/main" id="{B8C32859-F3E4-B242-B1A9-48E3F6E4FA8D}"/>
                </a:ext>
              </a:extLst>
            </p:cNvPr>
            <p:cNvSpPr/>
            <p:nvPr/>
          </p:nvSpPr>
          <p:spPr>
            <a:xfrm>
              <a:off x="0" y="4948862"/>
              <a:ext cx="12192000" cy="1909138"/>
            </a:xfrm>
            <a:custGeom>
              <a:avLst/>
              <a:gdLst>
                <a:gd name="connsiteX0" fmla="*/ 0 w 12192000"/>
                <a:gd name="connsiteY0" fmla="*/ 0 h 1909138"/>
                <a:gd name="connsiteX1" fmla="*/ 227719 w 12192000"/>
                <a:gd name="connsiteY1" fmla="*/ 142350 h 1909138"/>
                <a:gd name="connsiteX2" fmla="*/ 6096001 w 12192000"/>
                <a:gd name="connsiteY2" fmla="*/ 1628919 h 1909138"/>
                <a:gd name="connsiteX3" fmla="*/ 11964283 w 12192000"/>
                <a:gd name="connsiteY3" fmla="*/ 142350 h 1909138"/>
                <a:gd name="connsiteX4" fmla="*/ 12192000 w 12192000"/>
                <a:gd name="connsiteY4" fmla="*/ 1 h 1909138"/>
                <a:gd name="connsiteX5" fmla="*/ 12192000 w 12192000"/>
                <a:gd name="connsiteY5" fmla="*/ 1909138 h 1909138"/>
                <a:gd name="connsiteX6" fmla="*/ 0 w 12192000"/>
                <a:gd name="connsiteY6" fmla="*/ 1909138 h 1909138"/>
                <a:gd name="connsiteX7" fmla="*/ 0 w 12192000"/>
                <a:gd name="connsiteY7" fmla="*/ 0 h 1909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1909138">
                  <a:moveTo>
                    <a:pt x="0" y="0"/>
                  </a:moveTo>
                  <a:lnTo>
                    <a:pt x="227719" y="142350"/>
                  </a:lnTo>
                  <a:cubicBezTo>
                    <a:pt x="1777640" y="1065981"/>
                    <a:pt x="3836554" y="1628919"/>
                    <a:pt x="6096001" y="1628919"/>
                  </a:cubicBezTo>
                  <a:cubicBezTo>
                    <a:pt x="8355448" y="1628919"/>
                    <a:pt x="10414362" y="1065981"/>
                    <a:pt x="11964283" y="142350"/>
                  </a:cubicBezTo>
                  <a:lnTo>
                    <a:pt x="12192000" y="1"/>
                  </a:lnTo>
                  <a:lnTo>
                    <a:pt x="12192000" y="1909138"/>
                  </a:lnTo>
                  <a:lnTo>
                    <a:pt x="0" y="19091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F1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Freeform: Shape 193">
              <a:extLst>
                <a:ext uri="{FF2B5EF4-FFF2-40B4-BE49-F238E27FC236}">
                  <a16:creationId xmlns:a16="http://schemas.microsoft.com/office/drawing/2014/main" id="{697D315B-242C-740F-DE87-B4CB8B4619AC}"/>
                </a:ext>
              </a:extLst>
            </p:cNvPr>
            <p:cNvSpPr/>
            <p:nvPr/>
          </p:nvSpPr>
          <p:spPr>
            <a:xfrm>
              <a:off x="0" y="5563852"/>
              <a:ext cx="12192000" cy="1294147"/>
            </a:xfrm>
            <a:custGeom>
              <a:avLst/>
              <a:gdLst>
                <a:gd name="connsiteX0" fmla="*/ 0 w 12192000"/>
                <a:gd name="connsiteY0" fmla="*/ 0 h 1909138"/>
                <a:gd name="connsiteX1" fmla="*/ 227719 w 12192000"/>
                <a:gd name="connsiteY1" fmla="*/ 142350 h 1909138"/>
                <a:gd name="connsiteX2" fmla="*/ 6096001 w 12192000"/>
                <a:gd name="connsiteY2" fmla="*/ 1628919 h 1909138"/>
                <a:gd name="connsiteX3" fmla="*/ 11964283 w 12192000"/>
                <a:gd name="connsiteY3" fmla="*/ 142350 h 1909138"/>
                <a:gd name="connsiteX4" fmla="*/ 12192000 w 12192000"/>
                <a:gd name="connsiteY4" fmla="*/ 1 h 1909138"/>
                <a:gd name="connsiteX5" fmla="*/ 12192000 w 12192000"/>
                <a:gd name="connsiteY5" fmla="*/ 1909138 h 1909138"/>
                <a:gd name="connsiteX6" fmla="*/ 0 w 12192000"/>
                <a:gd name="connsiteY6" fmla="*/ 1909138 h 1909138"/>
                <a:gd name="connsiteX7" fmla="*/ 0 w 12192000"/>
                <a:gd name="connsiteY7" fmla="*/ 0 h 1909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1909138">
                  <a:moveTo>
                    <a:pt x="0" y="0"/>
                  </a:moveTo>
                  <a:lnTo>
                    <a:pt x="227719" y="142350"/>
                  </a:lnTo>
                  <a:cubicBezTo>
                    <a:pt x="1777640" y="1065981"/>
                    <a:pt x="3836554" y="1628919"/>
                    <a:pt x="6096001" y="1628919"/>
                  </a:cubicBezTo>
                  <a:cubicBezTo>
                    <a:pt x="8355448" y="1628919"/>
                    <a:pt x="10414362" y="1065981"/>
                    <a:pt x="11964283" y="142350"/>
                  </a:cubicBezTo>
                  <a:lnTo>
                    <a:pt x="12192000" y="1"/>
                  </a:lnTo>
                  <a:lnTo>
                    <a:pt x="12192000" y="1909138"/>
                  </a:lnTo>
                  <a:lnTo>
                    <a:pt x="0" y="19091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AC2F9">
                <a:alpha val="11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7" name="ZoneTexte 26">
            <a:extLst>
              <a:ext uri="{FF2B5EF4-FFF2-40B4-BE49-F238E27FC236}">
                <a16:creationId xmlns:a16="http://schemas.microsoft.com/office/drawing/2014/main" id="{0490E909-E1E6-9AE0-B438-EAEC059CAED6}"/>
              </a:ext>
            </a:extLst>
          </p:cNvPr>
          <p:cNvSpPr txBox="1"/>
          <p:nvPr/>
        </p:nvSpPr>
        <p:spPr>
          <a:xfrm>
            <a:off x="11386009" y="6344728"/>
            <a:ext cx="5373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2023</a:t>
            </a:r>
            <a:endParaRPr lang="en-US" sz="12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28" name="Tableau 28">
            <a:extLst>
              <a:ext uri="{FF2B5EF4-FFF2-40B4-BE49-F238E27FC236}">
                <a16:creationId xmlns:a16="http://schemas.microsoft.com/office/drawing/2014/main" id="{AC420FFB-C3F0-C9E1-4113-B2AA37439A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571776"/>
              </p:ext>
            </p:extLst>
          </p:nvPr>
        </p:nvGraphicFramePr>
        <p:xfrm>
          <a:off x="998805" y="1705087"/>
          <a:ext cx="9650436" cy="2372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6820">
                  <a:extLst>
                    <a:ext uri="{9D8B030D-6E8A-4147-A177-3AD203B41FA5}">
                      <a16:colId xmlns:a16="http://schemas.microsoft.com/office/drawing/2014/main" val="2835124084"/>
                    </a:ext>
                  </a:extLst>
                </a:gridCol>
                <a:gridCol w="1661000">
                  <a:extLst>
                    <a:ext uri="{9D8B030D-6E8A-4147-A177-3AD203B41FA5}">
                      <a16:colId xmlns:a16="http://schemas.microsoft.com/office/drawing/2014/main" val="464875399"/>
                    </a:ext>
                  </a:extLst>
                </a:gridCol>
                <a:gridCol w="1582132">
                  <a:extLst>
                    <a:ext uri="{9D8B030D-6E8A-4147-A177-3AD203B41FA5}">
                      <a16:colId xmlns:a16="http://schemas.microsoft.com/office/drawing/2014/main" val="3900441089"/>
                    </a:ext>
                  </a:extLst>
                </a:gridCol>
                <a:gridCol w="3010484">
                  <a:extLst>
                    <a:ext uri="{9D8B030D-6E8A-4147-A177-3AD203B41FA5}">
                      <a16:colId xmlns:a16="http://schemas.microsoft.com/office/drawing/2014/main" val="41899445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solidFill>
                            <a:schemeClr val="bg1"/>
                          </a:solidFill>
                        </a:rPr>
                        <a:t>Formation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solidFill>
                            <a:schemeClr val="bg1"/>
                          </a:solidFill>
                        </a:rPr>
                        <a:t>Niveau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solidFill>
                            <a:schemeClr val="bg1"/>
                          </a:solidFill>
                        </a:rPr>
                        <a:t>Durée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solidFill>
                            <a:schemeClr val="bg1"/>
                          </a:solidFill>
                        </a:rPr>
                        <a:t>Prix </a:t>
                      </a:r>
                      <a:r>
                        <a:rPr lang="fr-FR" sz="1600" b="1">
                          <a:solidFill>
                            <a:schemeClr val="bg1"/>
                          </a:solidFill>
                        </a:rPr>
                        <a:t>/ Ressource (F CFA)</a:t>
                      </a:r>
                      <a:endParaRPr lang="fr-FR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473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spc="-100" dirty="0">
                          <a:solidFill>
                            <a:schemeClr val="tx1"/>
                          </a:solidFill>
                          <a:latin typeface="+mn-lt"/>
                          <a:cs typeface="Segoe UI Semibold" panose="020B0702040204020203" pitchFamily="34" charset="0"/>
                        </a:rPr>
                        <a:t>PRINCIPES DE BASE MICROSOFT POWER PLATFORM</a:t>
                      </a:r>
                      <a:endParaRPr lang="fr-FR" sz="1400" dirty="0">
                        <a:solidFill>
                          <a:schemeClr val="tx1"/>
                        </a:solidFill>
                        <a:latin typeface="+mn-lt"/>
                        <a:cs typeface="Segoe UI Semibold" panose="020B07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spc="-1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Segoe UI Semibold" panose="020B0702040204020203" pitchFamily="34" charset="0"/>
                        </a:rPr>
                        <a:t>DEBUTANT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spc="-1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Segoe UI Semibold" panose="020B0702040204020203" pitchFamily="34" charset="0"/>
                        </a:rPr>
                        <a:t>2 jours (14h)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b="1" kern="1200" spc="-1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Segoe UI Semibold" panose="020B0702040204020203" pitchFamily="34" charset="0"/>
                        </a:rPr>
                        <a:t>200 000</a:t>
                      </a:r>
                      <a:endParaRPr lang="fr-FR" sz="1400" b="1" kern="1200" spc="-1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Segoe UI Semibold" panose="020B07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80811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spc="-100" dirty="0">
                          <a:solidFill>
                            <a:schemeClr val="tx1"/>
                          </a:solidFill>
                          <a:latin typeface="+mn-lt"/>
                          <a:cs typeface="Segoe UI Semibold" panose="020B0702040204020203" pitchFamily="34" charset="0"/>
                        </a:rPr>
                        <a:t>EXPERT FONCTIONNEL POWER PLATFORM </a:t>
                      </a:r>
                      <a:endParaRPr lang="fr-FR" sz="1400" dirty="0">
                        <a:solidFill>
                          <a:schemeClr val="tx1"/>
                        </a:solidFill>
                        <a:latin typeface="+mn-lt"/>
                        <a:cs typeface="Segoe UI Semibold" panose="020B07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spc="-1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Segoe UI Semibold" panose="020B0702040204020203" pitchFamily="34" charset="0"/>
                        </a:rPr>
                        <a:t>INTERMEDIARE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spc="-1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Segoe UI Semibold" panose="020B0702040204020203" pitchFamily="34" charset="0"/>
                        </a:rPr>
                        <a:t>6 jours  (42 h)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b="1" kern="1200" spc="-1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Segoe UI Semibold" panose="020B0702040204020203" pitchFamily="34" charset="0"/>
                        </a:rPr>
                        <a:t>600 000</a:t>
                      </a:r>
                      <a:endParaRPr lang="fr-FR" sz="1400" b="1" kern="1200" spc="-1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Segoe UI Semibold" panose="020B07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0781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spc="-100" dirty="0">
                          <a:solidFill>
                            <a:schemeClr val="tx1"/>
                          </a:solidFill>
                          <a:latin typeface="+mn-lt"/>
                          <a:cs typeface="Segoe UI Semibold" panose="020B0702040204020203" pitchFamily="34" charset="0"/>
                        </a:rPr>
                        <a:t>DEVELOPPEUR POWER PLATFORM </a:t>
                      </a:r>
                      <a:endParaRPr lang="fr-FR" sz="1400" dirty="0">
                        <a:solidFill>
                          <a:schemeClr val="tx1"/>
                        </a:solidFill>
                        <a:latin typeface="+mn-lt"/>
                        <a:cs typeface="Segoe UI Semibold" panose="020B07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spc="-1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Segoe UI Semibold" panose="020B0702040204020203" pitchFamily="34" charset="0"/>
                        </a:rPr>
                        <a:t>INTERMEDIARE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spc="-1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Segoe UI Semibold" panose="020B0702040204020203" pitchFamily="34" charset="0"/>
                        </a:rPr>
                        <a:t>7 jours  (49 h)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b="1" kern="1200" spc="-1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Segoe UI Semibold" panose="020B0702040204020203" pitchFamily="34" charset="0"/>
                        </a:rPr>
                        <a:t>700 000</a:t>
                      </a:r>
                      <a:endParaRPr lang="fr-FR" sz="1400" b="1" kern="1200" spc="-1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Segoe UI Semibold" panose="020B07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7698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spc="-100" dirty="0">
                          <a:solidFill>
                            <a:schemeClr val="tx1"/>
                          </a:solidFill>
                          <a:latin typeface="+mn-lt"/>
                          <a:cs typeface="Segoe UI Semibold" panose="020B0702040204020203" pitchFamily="34" charset="0"/>
                        </a:rPr>
                        <a:t>DATA ANALYST POWER BI </a:t>
                      </a:r>
                      <a:endParaRPr lang="fr-FR" sz="1400" dirty="0">
                        <a:solidFill>
                          <a:schemeClr val="tx1"/>
                        </a:solidFill>
                        <a:latin typeface="+mn-lt"/>
                        <a:cs typeface="Segoe UI Semibold" panose="020B07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spc="-1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Segoe UI Semibold" panose="020B0702040204020203" pitchFamily="34" charset="0"/>
                        </a:rPr>
                        <a:t>INTERMEDIARE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spc="-1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Segoe UI Semibold" panose="020B0702040204020203" pitchFamily="34" charset="0"/>
                        </a:rPr>
                        <a:t>4 jours  (28 h)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b="1" kern="1200" spc="-1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Segoe UI Semibold" panose="020B0702040204020203" pitchFamily="34" charset="0"/>
                        </a:rPr>
                        <a:t>400 000</a:t>
                      </a:r>
                      <a:endParaRPr lang="fr-FR" sz="1400" b="1" kern="1200" spc="-1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Segoe UI Semibold" panose="020B07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1317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spc="-100" dirty="0">
                          <a:solidFill>
                            <a:schemeClr val="tx1"/>
                          </a:solidFill>
                          <a:latin typeface="+mn-lt"/>
                          <a:cs typeface="Segoe UI Semibold" panose="020B0702040204020203" pitchFamily="34" charset="0"/>
                        </a:rPr>
                        <a:t>ARCHITECTE DE SOLUTIONS POWER PLATFORM </a:t>
                      </a:r>
                      <a:endParaRPr lang="fr-FR" sz="1400" dirty="0">
                        <a:solidFill>
                          <a:schemeClr val="tx1"/>
                        </a:solidFill>
                        <a:latin typeface="+mn-lt"/>
                        <a:cs typeface="Segoe UI Semibold" panose="020B07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spc="-1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Segoe UI Semibold" panose="020B0702040204020203" pitchFamily="34" charset="0"/>
                        </a:rPr>
                        <a:t>AVANCÉE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kern="1200" spc="-1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Segoe UI Semibold" panose="020B07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spc="-1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Segoe UI Semibold" panose="020B0702040204020203" pitchFamily="34" charset="0"/>
                        </a:rPr>
                        <a:t>4 jours  (28 h)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b="1" kern="1200" spc="-1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Segoe UI Semibold" panose="020B0702040204020203" pitchFamily="34" charset="0"/>
                        </a:rPr>
                        <a:t>400 000</a:t>
                      </a:r>
                      <a:endParaRPr lang="fr-FR" sz="1400" b="1" kern="1200" spc="-1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Segoe UI Semibold" panose="020B07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09357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3457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Rounded Rectangle 109">
            <a:extLst>
              <a:ext uri="{FF2B5EF4-FFF2-40B4-BE49-F238E27FC236}">
                <a16:creationId xmlns:a16="http://schemas.microsoft.com/office/drawing/2014/main" id="{FE924B0A-EE56-47DC-A2B2-4E228E4169C0}"/>
              </a:ext>
            </a:extLst>
          </p:cNvPr>
          <p:cNvSpPr/>
          <p:nvPr/>
        </p:nvSpPr>
        <p:spPr>
          <a:xfrm>
            <a:off x="10744964" y="6914539"/>
            <a:ext cx="2094671" cy="354514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1BED403C-A43A-4B47-BB94-C2A67956DCC4}"/>
              </a:ext>
            </a:extLst>
          </p:cNvPr>
          <p:cNvGrpSpPr/>
          <p:nvPr/>
        </p:nvGrpSpPr>
        <p:grpSpPr>
          <a:xfrm>
            <a:off x="-1" y="4941426"/>
            <a:ext cx="12192000" cy="1909138"/>
            <a:chOff x="0" y="4948862"/>
            <a:chExt cx="12192000" cy="1909138"/>
          </a:xfrm>
        </p:grpSpPr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45A43FA3-E6AD-4BC1-8F03-3B181CC959C7}"/>
                </a:ext>
              </a:extLst>
            </p:cNvPr>
            <p:cNvSpPr/>
            <p:nvPr/>
          </p:nvSpPr>
          <p:spPr>
            <a:xfrm>
              <a:off x="0" y="4948862"/>
              <a:ext cx="12192000" cy="1909138"/>
            </a:xfrm>
            <a:custGeom>
              <a:avLst/>
              <a:gdLst>
                <a:gd name="connsiteX0" fmla="*/ 0 w 12192000"/>
                <a:gd name="connsiteY0" fmla="*/ 0 h 1909138"/>
                <a:gd name="connsiteX1" fmla="*/ 227719 w 12192000"/>
                <a:gd name="connsiteY1" fmla="*/ 142350 h 1909138"/>
                <a:gd name="connsiteX2" fmla="*/ 6096001 w 12192000"/>
                <a:gd name="connsiteY2" fmla="*/ 1628919 h 1909138"/>
                <a:gd name="connsiteX3" fmla="*/ 11964283 w 12192000"/>
                <a:gd name="connsiteY3" fmla="*/ 142350 h 1909138"/>
                <a:gd name="connsiteX4" fmla="*/ 12192000 w 12192000"/>
                <a:gd name="connsiteY4" fmla="*/ 1 h 1909138"/>
                <a:gd name="connsiteX5" fmla="*/ 12192000 w 12192000"/>
                <a:gd name="connsiteY5" fmla="*/ 1909138 h 1909138"/>
                <a:gd name="connsiteX6" fmla="*/ 0 w 12192000"/>
                <a:gd name="connsiteY6" fmla="*/ 1909138 h 1909138"/>
                <a:gd name="connsiteX7" fmla="*/ 0 w 12192000"/>
                <a:gd name="connsiteY7" fmla="*/ 0 h 1909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1909138">
                  <a:moveTo>
                    <a:pt x="0" y="0"/>
                  </a:moveTo>
                  <a:lnTo>
                    <a:pt x="227719" y="142350"/>
                  </a:lnTo>
                  <a:cubicBezTo>
                    <a:pt x="1777640" y="1065981"/>
                    <a:pt x="3836554" y="1628919"/>
                    <a:pt x="6096001" y="1628919"/>
                  </a:cubicBezTo>
                  <a:cubicBezTo>
                    <a:pt x="8355448" y="1628919"/>
                    <a:pt x="10414362" y="1065981"/>
                    <a:pt x="11964283" y="142350"/>
                  </a:cubicBezTo>
                  <a:lnTo>
                    <a:pt x="12192000" y="1"/>
                  </a:lnTo>
                  <a:lnTo>
                    <a:pt x="12192000" y="1909138"/>
                  </a:lnTo>
                  <a:lnTo>
                    <a:pt x="0" y="19091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F1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A3F741A2-2517-494A-868D-957D47F779A9}"/>
                </a:ext>
              </a:extLst>
            </p:cNvPr>
            <p:cNvSpPr/>
            <p:nvPr/>
          </p:nvSpPr>
          <p:spPr>
            <a:xfrm>
              <a:off x="0" y="5563852"/>
              <a:ext cx="12192000" cy="1294147"/>
            </a:xfrm>
            <a:custGeom>
              <a:avLst/>
              <a:gdLst>
                <a:gd name="connsiteX0" fmla="*/ 0 w 12192000"/>
                <a:gd name="connsiteY0" fmla="*/ 0 h 1909138"/>
                <a:gd name="connsiteX1" fmla="*/ 227719 w 12192000"/>
                <a:gd name="connsiteY1" fmla="*/ 142350 h 1909138"/>
                <a:gd name="connsiteX2" fmla="*/ 6096001 w 12192000"/>
                <a:gd name="connsiteY2" fmla="*/ 1628919 h 1909138"/>
                <a:gd name="connsiteX3" fmla="*/ 11964283 w 12192000"/>
                <a:gd name="connsiteY3" fmla="*/ 142350 h 1909138"/>
                <a:gd name="connsiteX4" fmla="*/ 12192000 w 12192000"/>
                <a:gd name="connsiteY4" fmla="*/ 1 h 1909138"/>
                <a:gd name="connsiteX5" fmla="*/ 12192000 w 12192000"/>
                <a:gd name="connsiteY5" fmla="*/ 1909138 h 1909138"/>
                <a:gd name="connsiteX6" fmla="*/ 0 w 12192000"/>
                <a:gd name="connsiteY6" fmla="*/ 1909138 h 1909138"/>
                <a:gd name="connsiteX7" fmla="*/ 0 w 12192000"/>
                <a:gd name="connsiteY7" fmla="*/ 0 h 1909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1909138">
                  <a:moveTo>
                    <a:pt x="0" y="0"/>
                  </a:moveTo>
                  <a:lnTo>
                    <a:pt x="227719" y="142350"/>
                  </a:lnTo>
                  <a:cubicBezTo>
                    <a:pt x="1777640" y="1065981"/>
                    <a:pt x="3836554" y="1628919"/>
                    <a:pt x="6096001" y="1628919"/>
                  </a:cubicBezTo>
                  <a:cubicBezTo>
                    <a:pt x="8355448" y="1628919"/>
                    <a:pt x="10414362" y="1065981"/>
                    <a:pt x="11964283" y="142350"/>
                  </a:cubicBezTo>
                  <a:lnTo>
                    <a:pt x="12192000" y="1"/>
                  </a:lnTo>
                  <a:lnTo>
                    <a:pt x="12192000" y="1909138"/>
                  </a:lnTo>
                  <a:lnTo>
                    <a:pt x="0" y="19091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AC2F9">
                <a:alpha val="11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8" name="Title 1">
            <a:extLst>
              <a:ext uri="{FF2B5EF4-FFF2-40B4-BE49-F238E27FC236}">
                <a16:creationId xmlns:a16="http://schemas.microsoft.com/office/drawing/2014/main" id="{7FE3BBEC-6455-0902-2844-F513929ECF47}"/>
              </a:ext>
            </a:extLst>
          </p:cNvPr>
          <p:cNvSpPr txBox="1">
            <a:spLocks/>
          </p:cNvSpPr>
          <p:nvPr/>
        </p:nvSpPr>
        <p:spPr>
          <a:xfrm>
            <a:off x="363331" y="395119"/>
            <a:ext cx="11655840" cy="89966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146304" tIns="91440" rIns="146304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algn="l" defTabSz="89587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919" b="0" i="0" u="none" kern="1200" cap="none" spc="-147" baseline="0" dirty="0">
                <a:ln w="3175"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Segoe UI Semibold" charset="0"/>
                <a:ea typeface="Segoe UI Semibold" charset="0"/>
                <a:cs typeface="Segoe UI Semibold" charset="0"/>
              </a:defRPr>
            </a:lvl1pPr>
          </a:lstStyle>
          <a:p>
            <a:pPr>
              <a:defRPr/>
            </a:pPr>
            <a:r>
              <a:rPr lang="fr-FR" sz="2400" spc="-100" dirty="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PRINCIPES DE BASE MICROSOFT POWER PLATFORM (DEBUTANT)</a:t>
            </a:r>
            <a:endParaRPr lang="en-US" sz="2400" spc="-100" dirty="0">
              <a:solidFill>
                <a:srgbClr val="92D050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sp>
        <p:nvSpPr>
          <p:cNvPr id="62" name="Content Placeholder 3">
            <a:extLst>
              <a:ext uri="{FF2B5EF4-FFF2-40B4-BE49-F238E27FC236}">
                <a16:creationId xmlns:a16="http://schemas.microsoft.com/office/drawing/2014/main" id="{0EDFA85D-4CA0-FA93-9324-FCF28E8C8685}"/>
              </a:ext>
            </a:extLst>
          </p:cNvPr>
          <p:cNvSpPr txBox="1">
            <a:spLocks/>
          </p:cNvSpPr>
          <p:nvPr/>
        </p:nvSpPr>
        <p:spPr>
          <a:xfrm>
            <a:off x="363331" y="1490007"/>
            <a:ext cx="3374168" cy="3877985"/>
          </a:xfrm>
          <a:prstGeom prst="rect">
            <a:avLst/>
          </a:prstGeom>
        </p:spPr>
        <p:txBody>
          <a:bodyPr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1200" b="1" u="sng" dirty="0">
                <a:solidFill>
                  <a:srgbClr val="92D050"/>
                </a:solidFill>
              </a:rPr>
              <a:t>Objectifs</a:t>
            </a:r>
            <a:r>
              <a:rPr lang="en-GB" sz="1200" b="1" u="sng" dirty="0">
                <a:solidFill>
                  <a:srgbClr val="92D050"/>
                </a:solidFill>
              </a:rPr>
              <a:t> </a:t>
            </a:r>
            <a:r>
              <a:rPr lang="fr-FR" sz="1200" b="1" u="sng" dirty="0">
                <a:solidFill>
                  <a:srgbClr val="92D050"/>
                </a:solidFill>
              </a:rPr>
              <a:t>pédagogiques</a:t>
            </a:r>
            <a:r>
              <a:rPr lang="en-GB" sz="1200" b="1" u="sng" dirty="0">
                <a:solidFill>
                  <a:srgbClr val="92D050"/>
                </a:solidFill>
              </a:rPr>
              <a:t> :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Expliquer les composants de Power Platform : Power Apps, Power BI et Microsoft Automate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Expliquer les autres composants de Power Platform : </a:t>
            </a:r>
            <a:r>
              <a:rPr lang="fr-FR" sz="1200" dirty="0" err="1">
                <a:solidFill>
                  <a:schemeClr val="tx2"/>
                </a:solidFill>
              </a:rPr>
              <a:t>Dataverse</a:t>
            </a:r>
            <a:r>
              <a:rPr lang="fr-FR" sz="1200" dirty="0">
                <a:solidFill>
                  <a:schemeClr val="tx2"/>
                </a:solidFill>
              </a:rPr>
              <a:t>, connecteurs et AI </a:t>
            </a:r>
            <a:r>
              <a:rPr lang="fr-FR" sz="1200" dirty="0" err="1">
                <a:solidFill>
                  <a:schemeClr val="tx2"/>
                </a:solidFill>
              </a:rPr>
              <a:t>builder</a:t>
            </a:r>
            <a:endParaRPr lang="fr-FR" sz="1200" dirty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Expliquer des scénarios inter-cloud à travers Microsoft 365, Dynamics 365, Microsoft Azure et des services tiers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Identifier les avantages et les capacités de Power Platform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Identifier la fonctionnalité de base et la valeur métier des composants de Power Platform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Implémenter des solutions simples avec Power Apps, Power Automate, Power BI et Power Virtual Agents</a:t>
            </a: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65" name="ZoneTexte 64">
            <a:extLst>
              <a:ext uri="{FF2B5EF4-FFF2-40B4-BE49-F238E27FC236}">
                <a16:creationId xmlns:a16="http://schemas.microsoft.com/office/drawing/2014/main" id="{65BFF171-AE75-B49F-266D-33D6B5295CA1}"/>
              </a:ext>
            </a:extLst>
          </p:cNvPr>
          <p:cNvSpPr txBox="1"/>
          <p:nvPr/>
        </p:nvSpPr>
        <p:spPr>
          <a:xfrm>
            <a:off x="11386009" y="6344728"/>
            <a:ext cx="5373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2023</a:t>
            </a:r>
            <a:endParaRPr lang="en-US" sz="12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61C9B05F-FA86-19DC-E3D8-82E9E3EB0CCE}"/>
              </a:ext>
            </a:extLst>
          </p:cNvPr>
          <p:cNvSpPr txBox="1">
            <a:spLocks/>
          </p:cNvSpPr>
          <p:nvPr/>
        </p:nvSpPr>
        <p:spPr>
          <a:xfrm>
            <a:off x="4288740" y="1490007"/>
            <a:ext cx="3997654" cy="5283655"/>
          </a:xfrm>
          <a:prstGeom prst="rect">
            <a:avLst/>
          </a:prstGeom>
        </p:spPr>
        <p:txBody>
          <a:bodyPr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1200" b="1" u="sng" dirty="0">
                <a:solidFill>
                  <a:srgbClr val="92D050"/>
                </a:solidFill>
              </a:rPr>
              <a:t>Programme de la formation :</a:t>
            </a:r>
          </a:p>
          <a:p>
            <a:r>
              <a:rPr lang="fr-FR" sz="1200" b="1" dirty="0">
                <a:solidFill>
                  <a:schemeClr val="tx2"/>
                </a:solidFill>
              </a:rPr>
              <a:t>Introduction à Microsoft Power Platform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1000" dirty="0">
                <a:solidFill>
                  <a:schemeClr val="tx2"/>
                </a:solidFill>
              </a:rPr>
              <a:t>Présentation de Microsoft Power Platform</a:t>
            </a:r>
          </a:p>
          <a:p>
            <a:r>
              <a:rPr lang="fr-FR" sz="1200" b="1" dirty="0">
                <a:solidFill>
                  <a:schemeClr val="tx2"/>
                </a:solidFill>
              </a:rPr>
              <a:t>Introduction à Microsoft </a:t>
            </a:r>
            <a:r>
              <a:rPr lang="fr-FR" sz="1200" b="1" dirty="0" err="1">
                <a:solidFill>
                  <a:schemeClr val="tx2"/>
                </a:solidFill>
              </a:rPr>
              <a:t>Dataverse</a:t>
            </a:r>
            <a:endParaRPr lang="fr-FR" sz="1200" b="1" dirty="0">
              <a:solidFill>
                <a:schemeClr val="tx2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1000" dirty="0">
                <a:solidFill>
                  <a:schemeClr val="tx2"/>
                </a:solidFill>
              </a:rPr>
              <a:t>Présentation de Microsoft </a:t>
            </a:r>
            <a:r>
              <a:rPr lang="fr-FR" sz="1000" dirty="0" err="1">
                <a:solidFill>
                  <a:schemeClr val="tx2"/>
                </a:solidFill>
              </a:rPr>
              <a:t>Dataverse</a:t>
            </a:r>
            <a:endParaRPr lang="fr-FR" sz="1000" dirty="0">
              <a:solidFill>
                <a:schemeClr val="tx2"/>
              </a:solidFill>
            </a:endParaRPr>
          </a:p>
          <a:p>
            <a:r>
              <a:rPr lang="fr-FR" sz="1200" b="1" dirty="0">
                <a:solidFill>
                  <a:schemeClr val="tx2"/>
                </a:solidFill>
              </a:rPr>
              <a:t>Démarrer avec Power Apps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1000" dirty="0">
                <a:solidFill>
                  <a:schemeClr val="tx2"/>
                </a:solidFill>
              </a:rPr>
              <a:t>Introduction à Power Apps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1000" dirty="0">
                <a:solidFill>
                  <a:schemeClr val="tx2"/>
                </a:solidFill>
              </a:rPr>
              <a:t>Comment créer une application : Canevas &amp; Piloté par modèle</a:t>
            </a:r>
          </a:p>
          <a:p>
            <a:r>
              <a:rPr lang="fr-FR" sz="1200" b="1" dirty="0">
                <a:solidFill>
                  <a:schemeClr val="tx2"/>
                </a:solidFill>
              </a:rPr>
              <a:t>Démarrer avec Power Automate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1000" dirty="0">
                <a:solidFill>
                  <a:schemeClr val="tx2"/>
                </a:solidFill>
              </a:rPr>
              <a:t>Présentation de Power Automate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1000" dirty="0">
                <a:solidFill>
                  <a:schemeClr val="tx2"/>
                </a:solidFill>
              </a:rPr>
              <a:t>Comment créer une solution automatisée ?</a:t>
            </a:r>
          </a:p>
          <a:p>
            <a:r>
              <a:rPr lang="fr-FR" sz="1200" b="1" dirty="0">
                <a:solidFill>
                  <a:schemeClr val="tx2"/>
                </a:solidFill>
              </a:rPr>
              <a:t>Commencer avec Power BI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1000" dirty="0">
                <a:solidFill>
                  <a:schemeClr val="tx2"/>
                </a:solidFill>
                <a:cs typeface="Segoe UI" panose="020B0502040204020203" pitchFamily="34" charset="0"/>
              </a:rPr>
              <a:t>Aperçu</a:t>
            </a:r>
            <a:r>
              <a:rPr lang="fr-FR" sz="1000" dirty="0">
                <a:solidFill>
                  <a:schemeClr val="tx2"/>
                </a:solidFill>
              </a:rPr>
              <a:t> de Power BI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1000" dirty="0">
                <a:solidFill>
                  <a:schemeClr val="tx2"/>
                </a:solidFill>
              </a:rPr>
              <a:t>Comment créer un tableau de bord simple ?</a:t>
            </a:r>
          </a:p>
          <a:p>
            <a:r>
              <a:rPr lang="fr-FR" sz="1200" b="1" dirty="0">
                <a:solidFill>
                  <a:schemeClr val="tx2"/>
                </a:solidFill>
              </a:rPr>
              <a:t>Introduction à Power Virtual Agents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1000" dirty="0">
                <a:solidFill>
                  <a:schemeClr val="tx2"/>
                </a:solidFill>
              </a:rPr>
              <a:t>Aperçu de Power Virtual Agents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DEB23E2-32A9-D713-D188-C0ACF3D1A89B}"/>
              </a:ext>
            </a:extLst>
          </p:cNvPr>
          <p:cNvSpPr/>
          <p:nvPr/>
        </p:nvSpPr>
        <p:spPr>
          <a:xfrm>
            <a:off x="268664" y="1358283"/>
            <a:ext cx="3877208" cy="51045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6A72547-C24D-B3B1-B72E-570A5F8E0FA0}"/>
              </a:ext>
            </a:extLst>
          </p:cNvPr>
          <p:cNvSpPr/>
          <p:nvPr/>
        </p:nvSpPr>
        <p:spPr>
          <a:xfrm>
            <a:off x="4277529" y="1358283"/>
            <a:ext cx="3877208" cy="51045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492A49BC-E6ED-D715-813A-B8493841A1DA}"/>
              </a:ext>
            </a:extLst>
          </p:cNvPr>
          <p:cNvGrpSpPr/>
          <p:nvPr/>
        </p:nvGrpSpPr>
        <p:grpSpPr>
          <a:xfrm>
            <a:off x="8286394" y="5673099"/>
            <a:ext cx="2621435" cy="899664"/>
            <a:chOff x="9161386" y="1708952"/>
            <a:chExt cx="2933685" cy="89966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183CE0A-6AF4-BFD9-BD8B-E31A75686E64}"/>
                </a:ext>
              </a:extLst>
            </p:cNvPr>
            <p:cNvSpPr/>
            <p:nvPr/>
          </p:nvSpPr>
          <p:spPr>
            <a:xfrm>
              <a:off x="9161387" y="1714673"/>
              <a:ext cx="2857784" cy="797708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Content Placeholder 3">
              <a:extLst>
                <a:ext uri="{FF2B5EF4-FFF2-40B4-BE49-F238E27FC236}">
                  <a16:creationId xmlns:a16="http://schemas.microsoft.com/office/drawing/2014/main" id="{AC708A79-68E0-2F9A-ACC5-6B5B756D2EF4}"/>
                </a:ext>
              </a:extLst>
            </p:cNvPr>
            <p:cNvSpPr txBox="1">
              <a:spLocks/>
            </p:cNvSpPr>
            <p:nvPr/>
          </p:nvSpPr>
          <p:spPr>
            <a:xfrm>
              <a:off x="9161386" y="1708952"/>
              <a:ext cx="2933685" cy="899664"/>
            </a:xfrm>
            <a:prstGeom prst="rect">
              <a:avLst/>
            </a:prstGeom>
          </p:spPr>
          <p:txBody>
            <a:bodyPr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fr-FR" sz="1200" b="1" dirty="0">
                  <a:solidFill>
                    <a:schemeClr val="tx2"/>
                  </a:solidFill>
                </a:rPr>
                <a:t>Certification (en option)</a:t>
              </a:r>
            </a:p>
            <a:p>
              <a:pPr lvl="1">
                <a:buFont typeface="Courier New" panose="02070309020205020404" pitchFamily="49" charset="0"/>
                <a:buChar char="o"/>
              </a:pPr>
              <a:r>
                <a:rPr lang="fr-FR" sz="1000" dirty="0">
                  <a:solidFill>
                    <a:schemeClr val="tx2"/>
                  </a:solidFill>
                </a:rPr>
                <a:t>Prévoir l'achat d'un voucher en supplément</a:t>
              </a:r>
            </a:p>
            <a:p>
              <a:pPr lvl="1">
                <a:buFont typeface="Courier New" panose="02070309020205020404" pitchFamily="49" charset="0"/>
                <a:buChar char="o"/>
              </a:pPr>
              <a:r>
                <a:rPr lang="fr-FR" sz="1000" dirty="0">
                  <a:solidFill>
                    <a:schemeClr val="tx2"/>
                  </a:solidFill>
                </a:rPr>
                <a:t>Préparation au passage de l’examen</a:t>
              </a:r>
              <a:endParaRPr lang="en-GB" sz="1200" dirty="0">
                <a:solidFill>
                  <a:schemeClr val="tx2"/>
                </a:solidFill>
              </a:endParaRPr>
            </a:p>
          </p:txBody>
        </p:sp>
      </p:grpSp>
      <p:pic>
        <p:nvPicPr>
          <p:cNvPr id="1026" name="Picture 2" descr="Microsoft Certified: Power Platform Fundamentals badge image. Issued by Microsoft">
            <a:extLst>
              <a:ext uri="{FF2B5EF4-FFF2-40B4-BE49-F238E27FC236}">
                <a16:creationId xmlns:a16="http://schemas.microsoft.com/office/drawing/2014/main" id="{9CE698C1-21A6-FED5-D5F8-D73120F1C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4197" y="4222427"/>
            <a:ext cx="1437018" cy="1437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62787D70-451C-8581-76ED-9934C62324B1}"/>
              </a:ext>
            </a:extLst>
          </p:cNvPr>
          <p:cNvSpPr txBox="1">
            <a:spLocks/>
          </p:cNvSpPr>
          <p:nvPr/>
        </p:nvSpPr>
        <p:spPr>
          <a:xfrm>
            <a:off x="8314791" y="1390271"/>
            <a:ext cx="2488474" cy="899664"/>
          </a:xfrm>
          <a:prstGeom prst="rect">
            <a:avLst/>
          </a:prstGeom>
        </p:spPr>
        <p:txBody>
          <a:bodyPr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200" b="1" dirty="0">
                <a:solidFill>
                  <a:schemeClr val="tx2"/>
                </a:solidFill>
              </a:rPr>
              <a:t>Durée : 2 jours (14h)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EEBC098-0655-7571-7573-1A0DE7DD2A6B}"/>
              </a:ext>
            </a:extLst>
          </p:cNvPr>
          <p:cNvSpPr/>
          <p:nvPr/>
        </p:nvSpPr>
        <p:spPr>
          <a:xfrm>
            <a:off x="8314791" y="1358283"/>
            <a:ext cx="1912285" cy="899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148EC338-8C80-D700-6677-4D639337308D}"/>
              </a:ext>
            </a:extLst>
          </p:cNvPr>
          <p:cNvSpPr txBox="1">
            <a:spLocks/>
          </p:cNvSpPr>
          <p:nvPr/>
        </p:nvSpPr>
        <p:spPr>
          <a:xfrm>
            <a:off x="8314791" y="2591090"/>
            <a:ext cx="2488474" cy="899664"/>
          </a:xfrm>
          <a:prstGeom prst="rect">
            <a:avLst/>
          </a:prstGeom>
        </p:spPr>
        <p:txBody>
          <a:bodyPr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200" b="1" dirty="0">
                <a:solidFill>
                  <a:schemeClr val="tx2"/>
                </a:solidFill>
              </a:rPr>
              <a:t>Prérequis</a:t>
            </a:r>
          </a:p>
          <a:p>
            <a:pPr marL="0" indent="0">
              <a:buNone/>
            </a:pPr>
            <a:r>
              <a:rPr lang="fr-FR" sz="1200" dirty="0">
                <a:solidFill>
                  <a:schemeClr val="tx2"/>
                </a:solidFill>
              </a:rPr>
              <a:t>Pas de prérequis</a:t>
            </a:r>
            <a:br>
              <a:rPr lang="fr-FR" sz="1200" dirty="0">
                <a:solidFill>
                  <a:schemeClr val="tx2"/>
                </a:solidFill>
              </a:rPr>
            </a:br>
            <a:endParaRPr lang="fr-FR" sz="1200" dirty="0">
              <a:solidFill>
                <a:schemeClr val="tx2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621A6CE-34B1-1E4C-BFE9-6B0105DA7E59}"/>
              </a:ext>
            </a:extLst>
          </p:cNvPr>
          <p:cNvSpPr/>
          <p:nvPr/>
        </p:nvSpPr>
        <p:spPr>
          <a:xfrm>
            <a:off x="8314791" y="2559102"/>
            <a:ext cx="1912285" cy="899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F459AD47-D4B0-7BD8-048C-C0DC9A2020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42118" y="14975"/>
            <a:ext cx="1849882" cy="64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885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Rounded Rectangle 109">
            <a:extLst>
              <a:ext uri="{FF2B5EF4-FFF2-40B4-BE49-F238E27FC236}">
                <a16:creationId xmlns:a16="http://schemas.microsoft.com/office/drawing/2014/main" id="{FE924B0A-EE56-47DC-A2B2-4E228E4169C0}"/>
              </a:ext>
            </a:extLst>
          </p:cNvPr>
          <p:cNvSpPr/>
          <p:nvPr/>
        </p:nvSpPr>
        <p:spPr>
          <a:xfrm>
            <a:off x="10744964" y="6914539"/>
            <a:ext cx="2094671" cy="354514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1BED403C-A43A-4B47-BB94-C2A67956DCC4}"/>
              </a:ext>
            </a:extLst>
          </p:cNvPr>
          <p:cNvGrpSpPr/>
          <p:nvPr/>
        </p:nvGrpSpPr>
        <p:grpSpPr>
          <a:xfrm>
            <a:off x="-1" y="4941426"/>
            <a:ext cx="12192000" cy="1909138"/>
            <a:chOff x="0" y="4948862"/>
            <a:chExt cx="12192000" cy="1909138"/>
          </a:xfrm>
        </p:grpSpPr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45A43FA3-E6AD-4BC1-8F03-3B181CC959C7}"/>
                </a:ext>
              </a:extLst>
            </p:cNvPr>
            <p:cNvSpPr/>
            <p:nvPr/>
          </p:nvSpPr>
          <p:spPr>
            <a:xfrm>
              <a:off x="0" y="4948862"/>
              <a:ext cx="12192000" cy="1909138"/>
            </a:xfrm>
            <a:custGeom>
              <a:avLst/>
              <a:gdLst>
                <a:gd name="connsiteX0" fmla="*/ 0 w 12192000"/>
                <a:gd name="connsiteY0" fmla="*/ 0 h 1909138"/>
                <a:gd name="connsiteX1" fmla="*/ 227719 w 12192000"/>
                <a:gd name="connsiteY1" fmla="*/ 142350 h 1909138"/>
                <a:gd name="connsiteX2" fmla="*/ 6096001 w 12192000"/>
                <a:gd name="connsiteY2" fmla="*/ 1628919 h 1909138"/>
                <a:gd name="connsiteX3" fmla="*/ 11964283 w 12192000"/>
                <a:gd name="connsiteY3" fmla="*/ 142350 h 1909138"/>
                <a:gd name="connsiteX4" fmla="*/ 12192000 w 12192000"/>
                <a:gd name="connsiteY4" fmla="*/ 1 h 1909138"/>
                <a:gd name="connsiteX5" fmla="*/ 12192000 w 12192000"/>
                <a:gd name="connsiteY5" fmla="*/ 1909138 h 1909138"/>
                <a:gd name="connsiteX6" fmla="*/ 0 w 12192000"/>
                <a:gd name="connsiteY6" fmla="*/ 1909138 h 1909138"/>
                <a:gd name="connsiteX7" fmla="*/ 0 w 12192000"/>
                <a:gd name="connsiteY7" fmla="*/ 0 h 1909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1909138">
                  <a:moveTo>
                    <a:pt x="0" y="0"/>
                  </a:moveTo>
                  <a:lnTo>
                    <a:pt x="227719" y="142350"/>
                  </a:lnTo>
                  <a:cubicBezTo>
                    <a:pt x="1777640" y="1065981"/>
                    <a:pt x="3836554" y="1628919"/>
                    <a:pt x="6096001" y="1628919"/>
                  </a:cubicBezTo>
                  <a:cubicBezTo>
                    <a:pt x="8355448" y="1628919"/>
                    <a:pt x="10414362" y="1065981"/>
                    <a:pt x="11964283" y="142350"/>
                  </a:cubicBezTo>
                  <a:lnTo>
                    <a:pt x="12192000" y="1"/>
                  </a:lnTo>
                  <a:lnTo>
                    <a:pt x="12192000" y="1909138"/>
                  </a:lnTo>
                  <a:lnTo>
                    <a:pt x="0" y="19091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F1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A3F741A2-2517-494A-868D-957D47F779A9}"/>
                </a:ext>
              </a:extLst>
            </p:cNvPr>
            <p:cNvSpPr/>
            <p:nvPr/>
          </p:nvSpPr>
          <p:spPr>
            <a:xfrm>
              <a:off x="0" y="5563852"/>
              <a:ext cx="12192000" cy="1294147"/>
            </a:xfrm>
            <a:custGeom>
              <a:avLst/>
              <a:gdLst>
                <a:gd name="connsiteX0" fmla="*/ 0 w 12192000"/>
                <a:gd name="connsiteY0" fmla="*/ 0 h 1909138"/>
                <a:gd name="connsiteX1" fmla="*/ 227719 w 12192000"/>
                <a:gd name="connsiteY1" fmla="*/ 142350 h 1909138"/>
                <a:gd name="connsiteX2" fmla="*/ 6096001 w 12192000"/>
                <a:gd name="connsiteY2" fmla="*/ 1628919 h 1909138"/>
                <a:gd name="connsiteX3" fmla="*/ 11964283 w 12192000"/>
                <a:gd name="connsiteY3" fmla="*/ 142350 h 1909138"/>
                <a:gd name="connsiteX4" fmla="*/ 12192000 w 12192000"/>
                <a:gd name="connsiteY4" fmla="*/ 1 h 1909138"/>
                <a:gd name="connsiteX5" fmla="*/ 12192000 w 12192000"/>
                <a:gd name="connsiteY5" fmla="*/ 1909138 h 1909138"/>
                <a:gd name="connsiteX6" fmla="*/ 0 w 12192000"/>
                <a:gd name="connsiteY6" fmla="*/ 1909138 h 1909138"/>
                <a:gd name="connsiteX7" fmla="*/ 0 w 12192000"/>
                <a:gd name="connsiteY7" fmla="*/ 0 h 1909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1909138">
                  <a:moveTo>
                    <a:pt x="0" y="0"/>
                  </a:moveTo>
                  <a:lnTo>
                    <a:pt x="227719" y="142350"/>
                  </a:lnTo>
                  <a:cubicBezTo>
                    <a:pt x="1777640" y="1065981"/>
                    <a:pt x="3836554" y="1628919"/>
                    <a:pt x="6096001" y="1628919"/>
                  </a:cubicBezTo>
                  <a:cubicBezTo>
                    <a:pt x="8355448" y="1628919"/>
                    <a:pt x="10414362" y="1065981"/>
                    <a:pt x="11964283" y="142350"/>
                  </a:cubicBezTo>
                  <a:lnTo>
                    <a:pt x="12192000" y="1"/>
                  </a:lnTo>
                  <a:lnTo>
                    <a:pt x="12192000" y="1909138"/>
                  </a:lnTo>
                  <a:lnTo>
                    <a:pt x="0" y="19091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AC2F9">
                <a:alpha val="11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8" name="Title 1">
            <a:extLst>
              <a:ext uri="{FF2B5EF4-FFF2-40B4-BE49-F238E27FC236}">
                <a16:creationId xmlns:a16="http://schemas.microsoft.com/office/drawing/2014/main" id="{7FE3BBEC-6455-0902-2844-F513929ECF47}"/>
              </a:ext>
            </a:extLst>
          </p:cNvPr>
          <p:cNvSpPr txBox="1">
            <a:spLocks/>
          </p:cNvSpPr>
          <p:nvPr/>
        </p:nvSpPr>
        <p:spPr>
          <a:xfrm>
            <a:off x="363331" y="395119"/>
            <a:ext cx="11655840" cy="89966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146304" tIns="91440" rIns="146304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algn="l" defTabSz="89587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919" b="0" i="0" u="none" kern="1200" cap="none" spc="-147" baseline="0" dirty="0">
                <a:ln w="3175"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Segoe UI Semibold" charset="0"/>
                <a:ea typeface="Segoe UI Semibold" charset="0"/>
                <a:cs typeface="Segoe UI Semibold" charset="0"/>
              </a:defRPr>
            </a:lvl1pPr>
          </a:lstStyle>
          <a:p>
            <a:pPr>
              <a:defRPr/>
            </a:pPr>
            <a:r>
              <a:rPr lang="fr-FR" sz="2400" spc="-100" dirty="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EXPERT FONCTIONNEL POWER PLATFORM (INTERMEDIAIRE) - 1/2</a:t>
            </a:r>
          </a:p>
        </p:txBody>
      </p:sp>
      <p:sp>
        <p:nvSpPr>
          <p:cNvPr id="62" name="Content Placeholder 3">
            <a:extLst>
              <a:ext uri="{FF2B5EF4-FFF2-40B4-BE49-F238E27FC236}">
                <a16:creationId xmlns:a16="http://schemas.microsoft.com/office/drawing/2014/main" id="{0EDFA85D-4CA0-FA93-9324-FCF28E8C8685}"/>
              </a:ext>
            </a:extLst>
          </p:cNvPr>
          <p:cNvSpPr txBox="1">
            <a:spLocks/>
          </p:cNvSpPr>
          <p:nvPr/>
        </p:nvSpPr>
        <p:spPr>
          <a:xfrm>
            <a:off x="159145" y="1065321"/>
            <a:ext cx="3374168" cy="4302672"/>
          </a:xfrm>
          <a:prstGeom prst="rect">
            <a:avLst/>
          </a:prstGeom>
        </p:spPr>
        <p:txBody>
          <a:bodyPr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1200" b="1" u="sng" dirty="0">
                <a:solidFill>
                  <a:srgbClr val="92D050"/>
                </a:solidFill>
              </a:rPr>
              <a:t>Objectifs</a:t>
            </a:r>
            <a:r>
              <a:rPr lang="en-GB" sz="1200" b="1" u="sng" dirty="0">
                <a:solidFill>
                  <a:srgbClr val="92D050"/>
                </a:solidFill>
              </a:rPr>
              <a:t> </a:t>
            </a:r>
            <a:r>
              <a:rPr lang="fr-FR" sz="1200" b="1" u="sng" dirty="0">
                <a:solidFill>
                  <a:srgbClr val="92D050"/>
                </a:solidFill>
              </a:rPr>
              <a:t>pédagogiques</a:t>
            </a:r>
            <a:r>
              <a:rPr lang="en-GB" sz="1200" b="1" u="sng" dirty="0">
                <a:solidFill>
                  <a:srgbClr val="92D050"/>
                </a:solidFill>
              </a:rPr>
              <a:t> :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Définir les besoins avec une organisation et mettre en œuvre des solutions Microsoft Power Platform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Créer des applications basées sur un modèle, des applications canevas et des applications de portail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Créer des flux Power Automate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Concevoir un </a:t>
            </a:r>
            <a:r>
              <a:rPr lang="fr-FR" sz="1200" dirty="0" err="1">
                <a:solidFill>
                  <a:schemeClr val="tx2"/>
                </a:solidFill>
              </a:rPr>
              <a:t>chatbot</a:t>
            </a:r>
            <a:r>
              <a:rPr lang="fr-FR" sz="1200" dirty="0">
                <a:solidFill>
                  <a:schemeClr val="tx2"/>
                </a:solidFill>
              </a:rPr>
              <a:t> simple à l'aide de Power Virtual Agents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Analyser des données à l'aide de visualisations et de tableaux de bord Power BI.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61C9B05F-FA86-19DC-E3D8-82E9E3EB0CCE}"/>
              </a:ext>
            </a:extLst>
          </p:cNvPr>
          <p:cNvSpPr txBox="1">
            <a:spLocks/>
          </p:cNvSpPr>
          <p:nvPr/>
        </p:nvSpPr>
        <p:spPr>
          <a:xfrm>
            <a:off x="3627981" y="967667"/>
            <a:ext cx="8481160" cy="5148226"/>
          </a:xfrm>
          <a:prstGeom prst="rect">
            <a:avLst/>
          </a:prstGeom>
        </p:spPr>
        <p:txBody>
          <a:bodyPr numCol="3"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1100" b="1" u="sng" dirty="0">
                <a:solidFill>
                  <a:srgbClr val="92D050"/>
                </a:solidFill>
              </a:rPr>
              <a:t>Programme de la formation :</a:t>
            </a:r>
          </a:p>
          <a:p>
            <a:r>
              <a:rPr lang="fr-FR" sz="1100" b="1" dirty="0">
                <a:solidFill>
                  <a:schemeClr val="tx2"/>
                </a:solidFill>
              </a:rPr>
              <a:t>Introduction à Microsoft Power Platform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Aperçu de Power Platform</a:t>
            </a:r>
          </a:p>
          <a:p>
            <a:r>
              <a:rPr lang="fr-FR" sz="1100" b="1" dirty="0">
                <a:solidFill>
                  <a:schemeClr val="tx2"/>
                </a:solidFill>
              </a:rPr>
              <a:t>Travailler avec Microsoft </a:t>
            </a:r>
            <a:r>
              <a:rPr lang="fr-FR" sz="1100" b="1" dirty="0" err="1">
                <a:solidFill>
                  <a:schemeClr val="tx2"/>
                </a:solidFill>
              </a:rPr>
              <a:t>Dataverse</a:t>
            </a:r>
            <a:endParaRPr lang="fr-FR" sz="1100" b="1" dirty="0">
              <a:solidFill>
                <a:schemeClr val="tx2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Créer des tables dans </a:t>
            </a:r>
            <a:r>
              <a:rPr lang="fr-FR" sz="900" dirty="0" err="1">
                <a:solidFill>
                  <a:schemeClr val="tx2"/>
                </a:solidFill>
              </a:rPr>
              <a:t>Dataverse</a:t>
            </a:r>
            <a:endParaRPr lang="fr-FR" sz="900" dirty="0">
              <a:solidFill>
                <a:schemeClr val="tx2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Gérer les tableaux dans </a:t>
            </a:r>
            <a:r>
              <a:rPr lang="fr-FR" sz="900" dirty="0" err="1">
                <a:solidFill>
                  <a:schemeClr val="tx2"/>
                </a:solidFill>
              </a:rPr>
              <a:t>Dataverse</a:t>
            </a:r>
            <a:endParaRPr lang="fr-FR" sz="900" dirty="0">
              <a:solidFill>
                <a:schemeClr val="tx2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Créer et gérer des colonnes dans une table </a:t>
            </a:r>
            <a:r>
              <a:rPr lang="fr-FR" sz="900" dirty="0" err="1">
                <a:solidFill>
                  <a:schemeClr val="tx2"/>
                </a:solidFill>
              </a:rPr>
              <a:t>Dataverse</a:t>
            </a:r>
            <a:endParaRPr lang="fr-FR" sz="900" dirty="0">
              <a:solidFill>
                <a:schemeClr val="tx2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Créer une relation entre des entités dans </a:t>
            </a:r>
            <a:r>
              <a:rPr lang="fr-FR" sz="900" dirty="0" err="1">
                <a:solidFill>
                  <a:schemeClr val="tx2"/>
                </a:solidFill>
              </a:rPr>
              <a:t>Dataverse</a:t>
            </a:r>
            <a:endParaRPr lang="fr-FR" sz="900" dirty="0">
              <a:solidFill>
                <a:schemeClr val="tx2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Travailler avec des choix dans </a:t>
            </a:r>
            <a:r>
              <a:rPr lang="fr-FR" sz="900" dirty="0" err="1">
                <a:solidFill>
                  <a:schemeClr val="tx2"/>
                </a:solidFill>
              </a:rPr>
              <a:t>Dataverse</a:t>
            </a:r>
            <a:endParaRPr lang="fr-FR" sz="900" dirty="0">
              <a:solidFill>
                <a:schemeClr val="tx2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Démarrer avec les rôles de sécurité dans </a:t>
            </a:r>
            <a:r>
              <a:rPr lang="fr-FR" sz="900" dirty="0" err="1">
                <a:solidFill>
                  <a:schemeClr val="tx2"/>
                </a:solidFill>
              </a:rPr>
              <a:t>Dataverse</a:t>
            </a:r>
            <a:endParaRPr lang="fr-FR" sz="900" dirty="0">
              <a:solidFill>
                <a:schemeClr val="tx2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Utiliser les options d'administration de </a:t>
            </a:r>
            <a:r>
              <a:rPr lang="fr-FR" sz="900" dirty="0" err="1">
                <a:solidFill>
                  <a:schemeClr val="tx2"/>
                </a:solidFill>
              </a:rPr>
              <a:t>Dataverse</a:t>
            </a:r>
            <a:endParaRPr lang="fr-FR" sz="900" dirty="0">
              <a:solidFill>
                <a:schemeClr val="tx2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Gérer les paramètres et la sécurité des applications pilotées par modèle de Dynamics 365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Introduction à la sécurité et à la gouvernance de Microsoft Power Platform</a:t>
            </a:r>
          </a:p>
          <a:p>
            <a:r>
              <a:rPr lang="fr-FR" sz="1100" b="1" dirty="0">
                <a:solidFill>
                  <a:schemeClr val="tx2"/>
                </a:solidFill>
              </a:rPr>
              <a:t>Réaliser des apps pilotées par modèle avec Power Apps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Démarrez avec des apps pilotées par des modèles dans Power Apps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Configurer des formulaires, des graphiques et des tableaux de bord dans des apps pilotées par modèle</a:t>
            </a:r>
          </a:p>
          <a:p>
            <a:r>
              <a:rPr lang="fr-FR" sz="1100" b="1" dirty="0">
                <a:solidFill>
                  <a:schemeClr val="tx2"/>
                </a:solidFill>
              </a:rPr>
              <a:t>Réaliser des apps canevas avec Power Apps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Démarrez avec les apps canevas de Power Apps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Connexion à d'autres données dans une application canevas Power Apps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Comment construire l'interface utilisateur d'une application de type canevas dans Power Apps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Gestion des apps dans Power Apps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Créez votre première application avec Power Apps et </a:t>
            </a:r>
            <a:r>
              <a:rPr lang="fr-FR" sz="900" dirty="0" err="1">
                <a:solidFill>
                  <a:schemeClr val="tx2"/>
                </a:solidFill>
              </a:rPr>
              <a:t>Dataverse</a:t>
            </a:r>
            <a:r>
              <a:rPr lang="fr-FR" sz="900" dirty="0">
                <a:solidFill>
                  <a:schemeClr val="tx2"/>
                </a:solidFill>
              </a:rPr>
              <a:t> for Teams</a:t>
            </a:r>
          </a:p>
          <a:p>
            <a:r>
              <a:rPr lang="fr-FR" sz="1100" b="1" dirty="0">
                <a:solidFill>
                  <a:schemeClr val="tx2"/>
                </a:solidFill>
              </a:rPr>
              <a:t>Introduction à l'automatisation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Définir et créer des règles métier dans </a:t>
            </a:r>
            <a:r>
              <a:rPr lang="fr-FR" sz="900" dirty="0" err="1">
                <a:solidFill>
                  <a:schemeClr val="tx2"/>
                </a:solidFill>
              </a:rPr>
              <a:t>Dataverse</a:t>
            </a:r>
            <a:endParaRPr lang="fr-FR" sz="900" dirty="0">
              <a:solidFill>
                <a:schemeClr val="tx2"/>
              </a:solidFill>
            </a:endParaRPr>
          </a:p>
          <a:p>
            <a:r>
              <a:rPr lang="fr-FR" sz="1100" b="1" dirty="0">
                <a:solidFill>
                  <a:schemeClr val="tx2"/>
                </a:solidFill>
              </a:rPr>
              <a:t>Construire des flux de cloud avec Power Automate</a:t>
            </a:r>
          </a:p>
          <a:p>
            <a:endParaRPr lang="fr-FR" sz="1100" b="1" dirty="0">
              <a:solidFill>
                <a:schemeClr val="tx2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Démarrer avec Power Automate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Créer des flux plus complexes avec Power Automate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Utilisez le centre d'administration pour gérer les environnements et les stratégies de données dans Power Automate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Utiliser les déclencheurs et actions </a:t>
            </a:r>
            <a:r>
              <a:rPr lang="fr-FR" sz="900" dirty="0" err="1">
                <a:solidFill>
                  <a:schemeClr val="tx2"/>
                </a:solidFill>
              </a:rPr>
              <a:t>Dataverse</a:t>
            </a:r>
            <a:r>
              <a:rPr lang="fr-FR" sz="900" dirty="0">
                <a:solidFill>
                  <a:schemeClr val="tx2"/>
                </a:solidFill>
              </a:rPr>
              <a:t> dans Power Automate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Étendre </a:t>
            </a:r>
            <a:r>
              <a:rPr lang="fr-FR" sz="900" dirty="0" err="1">
                <a:solidFill>
                  <a:schemeClr val="tx2"/>
                </a:solidFill>
              </a:rPr>
              <a:t>Dataverse</a:t>
            </a:r>
            <a:r>
              <a:rPr lang="fr-FR" sz="900" dirty="0">
                <a:solidFill>
                  <a:schemeClr val="tx2"/>
                </a:solidFill>
              </a:rPr>
              <a:t> avec Power Automate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Introduction aux expressions dans Power Automate</a:t>
            </a:r>
          </a:p>
          <a:p>
            <a:r>
              <a:rPr lang="fr-FR" sz="1100" b="1" dirty="0">
                <a:solidFill>
                  <a:schemeClr val="tx2"/>
                </a:solidFill>
              </a:rPr>
              <a:t>Construire des flux de bureau avec Power Automate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Construire votre premier flux Power Automate Desktop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Exécuter un flux Power Automate Desktop en mode sans surveillance</a:t>
            </a:r>
          </a:p>
          <a:p>
            <a:r>
              <a:rPr lang="fr-FR" sz="1100" b="1" dirty="0">
                <a:solidFill>
                  <a:schemeClr val="tx2"/>
                </a:solidFill>
              </a:rPr>
              <a:t>Construire des flux de processus métier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Introduction aux flux de processus métier dans Power Automate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Créer un flux de processus métier immersif dans Power Automate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Comprendre les concepts avancés de flux de processus métier dans Power Automate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Optimisez vos processus métier avec le conseiller en processus</a:t>
            </a:r>
          </a:p>
          <a:p>
            <a:r>
              <a:rPr lang="fr-FR" sz="1100" b="1" dirty="0">
                <a:solidFill>
                  <a:schemeClr val="tx2"/>
                </a:solidFill>
              </a:rPr>
              <a:t>Créer des </a:t>
            </a:r>
            <a:r>
              <a:rPr lang="fr-FR" sz="1100" b="1" dirty="0" err="1">
                <a:solidFill>
                  <a:schemeClr val="tx2"/>
                </a:solidFill>
              </a:rPr>
              <a:t>chatbots</a:t>
            </a:r>
            <a:r>
              <a:rPr lang="fr-FR" sz="1100" b="1" dirty="0">
                <a:solidFill>
                  <a:schemeClr val="tx2"/>
                </a:solidFill>
              </a:rPr>
              <a:t> avec Power Virtual Agents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Démarrez avec les bots de Power Virtual Agents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Améliorer les bots de Power Virtual Agents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Gérer les sujets dans Power Virtual Agents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Gérer les Power Virtual Agents</a:t>
            </a:r>
          </a:p>
          <a:p>
            <a:r>
              <a:rPr lang="fr-FR" sz="1100" b="1" dirty="0">
                <a:solidFill>
                  <a:schemeClr val="tx2"/>
                </a:solidFill>
              </a:rPr>
              <a:t>Analyser les données avec Power BI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Commencez à construire avec Power BI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Obtenir des données avec Power BI Desktop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Modéliser des données dans Power BI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Utiliser des visuels dans Power BI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Explorer les données dans Power BI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Publier et partager en Power BI</a:t>
            </a:r>
          </a:p>
          <a:p>
            <a:r>
              <a:rPr lang="fr-FR" sz="1100" b="1" dirty="0">
                <a:solidFill>
                  <a:schemeClr val="tx2"/>
                </a:solidFill>
              </a:rPr>
              <a:t>Mettre tout cela en commun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Gérer les solutions dans Power Apps et Power Automate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Charger/exporter des données et créer des vues de données dans </a:t>
            </a:r>
            <a:r>
              <a:rPr lang="fr-FR" sz="900" dirty="0" err="1">
                <a:solidFill>
                  <a:schemeClr val="tx2"/>
                </a:solidFill>
              </a:rPr>
              <a:t>Dataverse</a:t>
            </a:r>
            <a:endParaRPr lang="fr-FR" sz="900" dirty="0">
              <a:solidFill>
                <a:schemeClr val="tx2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Démarrer avec AI Builder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Gérer les modèles dans AI Builder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Utiliser AI Builder dans Power Automate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Compétences fonctionnelles du consultant</a:t>
            </a:r>
            <a:endParaRPr lang="en-GB" sz="1100" dirty="0">
              <a:solidFill>
                <a:schemeClr val="tx2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DEB23E2-32A9-D713-D188-C0ACF3D1A89B}"/>
              </a:ext>
            </a:extLst>
          </p:cNvPr>
          <p:cNvSpPr/>
          <p:nvPr/>
        </p:nvSpPr>
        <p:spPr>
          <a:xfrm>
            <a:off x="64478" y="967667"/>
            <a:ext cx="3406691" cy="57971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6A72547-C24D-B3B1-B72E-570A5F8E0FA0}"/>
              </a:ext>
            </a:extLst>
          </p:cNvPr>
          <p:cNvSpPr/>
          <p:nvPr/>
        </p:nvSpPr>
        <p:spPr>
          <a:xfrm>
            <a:off x="3627980" y="967666"/>
            <a:ext cx="8481161" cy="57971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3B992E98-8102-1DDE-153E-F5FA51B5CD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5292" y="45654"/>
            <a:ext cx="1593849" cy="69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146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Rounded Rectangle 109">
            <a:extLst>
              <a:ext uri="{FF2B5EF4-FFF2-40B4-BE49-F238E27FC236}">
                <a16:creationId xmlns:a16="http://schemas.microsoft.com/office/drawing/2014/main" id="{FE924B0A-EE56-47DC-A2B2-4E228E4169C0}"/>
              </a:ext>
            </a:extLst>
          </p:cNvPr>
          <p:cNvSpPr/>
          <p:nvPr/>
        </p:nvSpPr>
        <p:spPr>
          <a:xfrm>
            <a:off x="10744964" y="6914539"/>
            <a:ext cx="2094671" cy="354514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1BED403C-A43A-4B47-BB94-C2A67956DCC4}"/>
              </a:ext>
            </a:extLst>
          </p:cNvPr>
          <p:cNvGrpSpPr/>
          <p:nvPr/>
        </p:nvGrpSpPr>
        <p:grpSpPr>
          <a:xfrm>
            <a:off x="-1" y="4941426"/>
            <a:ext cx="12192000" cy="1909138"/>
            <a:chOff x="0" y="4948862"/>
            <a:chExt cx="12192000" cy="1909138"/>
          </a:xfrm>
        </p:grpSpPr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45A43FA3-E6AD-4BC1-8F03-3B181CC959C7}"/>
                </a:ext>
              </a:extLst>
            </p:cNvPr>
            <p:cNvSpPr/>
            <p:nvPr/>
          </p:nvSpPr>
          <p:spPr>
            <a:xfrm>
              <a:off x="0" y="4948862"/>
              <a:ext cx="12192000" cy="1909138"/>
            </a:xfrm>
            <a:custGeom>
              <a:avLst/>
              <a:gdLst>
                <a:gd name="connsiteX0" fmla="*/ 0 w 12192000"/>
                <a:gd name="connsiteY0" fmla="*/ 0 h 1909138"/>
                <a:gd name="connsiteX1" fmla="*/ 227719 w 12192000"/>
                <a:gd name="connsiteY1" fmla="*/ 142350 h 1909138"/>
                <a:gd name="connsiteX2" fmla="*/ 6096001 w 12192000"/>
                <a:gd name="connsiteY2" fmla="*/ 1628919 h 1909138"/>
                <a:gd name="connsiteX3" fmla="*/ 11964283 w 12192000"/>
                <a:gd name="connsiteY3" fmla="*/ 142350 h 1909138"/>
                <a:gd name="connsiteX4" fmla="*/ 12192000 w 12192000"/>
                <a:gd name="connsiteY4" fmla="*/ 1 h 1909138"/>
                <a:gd name="connsiteX5" fmla="*/ 12192000 w 12192000"/>
                <a:gd name="connsiteY5" fmla="*/ 1909138 h 1909138"/>
                <a:gd name="connsiteX6" fmla="*/ 0 w 12192000"/>
                <a:gd name="connsiteY6" fmla="*/ 1909138 h 1909138"/>
                <a:gd name="connsiteX7" fmla="*/ 0 w 12192000"/>
                <a:gd name="connsiteY7" fmla="*/ 0 h 1909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1909138">
                  <a:moveTo>
                    <a:pt x="0" y="0"/>
                  </a:moveTo>
                  <a:lnTo>
                    <a:pt x="227719" y="142350"/>
                  </a:lnTo>
                  <a:cubicBezTo>
                    <a:pt x="1777640" y="1065981"/>
                    <a:pt x="3836554" y="1628919"/>
                    <a:pt x="6096001" y="1628919"/>
                  </a:cubicBezTo>
                  <a:cubicBezTo>
                    <a:pt x="8355448" y="1628919"/>
                    <a:pt x="10414362" y="1065981"/>
                    <a:pt x="11964283" y="142350"/>
                  </a:cubicBezTo>
                  <a:lnTo>
                    <a:pt x="12192000" y="1"/>
                  </a:lnTo>
                  <a:lnTo>
                    <a:pt x="12192000" y="1909138"/>
                  </a:lnTo>
                  <a:lnTo>
                    <a:pt x="0" y="19091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F1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A3F741A2-2517-494A-868D-957D47F779A9}"/>
                </a:ext>
              </a:extLst>
            </p:cNvPr>
            <p:cNvSpPr/>
            <p:nvPr/>
          </p:nvSpPr>
          <p:spPr>
            <a:xfrm>
              <a:off x="0" y="5563852"/>
              <a:ext cx="12192000" cy="1294147"/>
            </a:xfrm>
            <a:custGeom>
              <a:avLst/>
              <a:gdLst>
                <a:gd name="connsiteX0" fmla="*/ 0 w 12192000"/>
                <a:gd name="connsiteY0" fmla="*/ 0 h 1909138"/>
                <a:gd name="connsiteX1" fmla="*/ 227719 w 12192000"/>
                <a:gd name="connsiteY1" fmla="*/ 142350 h 1909138"/>
                <a:gd name="connsiteX2" fmla="*/ 6096001 w 12192000"/>
                <a:gd name="connsiteY2" fmla="*/ 1628919 h 1909138"/>
                <a:gd name="connsiteX3" fmla="*/ 11964283 w 12192000"/>
                <a:gd name="connsiteY3" fmla="*/ 142350 h 1909138"/>
                <a:gd name="connsiteX4" fmla="*/ 12192000 w 12192000"/>
                <a:gd name="connsiteY4" fmla="*/ 1 h 1909138"/>
                <a:gd name="connsiteX5" fmla="*/ 12192000 w 12192000"/>
                <a:gd name="connsiteY5" fmla="*/ 1909138 h 1909138"/>
                <a:gd name="connsiteX6" fmla="*/ 0 w 12192000"/>
                <a:gd name="connsiteY6" fmla="*/ 1909138 h 1909138"/>
                <a:gd name="connsiteX7" fmla="*/ 0 w 12192000"/>
                <a:gd name="connsiteY7" fmla="*/ 0 h 1909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1909138">
                  <a:moveTo>
                    <a:pt x="0" y="0"/>
                  </a:moveTo>
                  <a:lnTo>
                    <a:pt x="227719" y="142350"/>
                  </a:lnTo>
                  <a:cubicBezTo>
                    <a:pt x="1777640" y="1065981"/>
                    <a:pt x="3836554" y="1628919"/>
                    <a:pt x="6096001" y="1628919"/>
                  </a:cubicBezTo>
                  <a:cubicBezTo>
                    <a:pt x="8355448" y="1628919"/>
                    <a:pt x="10414362" y="1065981"/>
                    <a:pt x="11964283" y="142350"/>
                  </a:cubicBezTo>
                  <a:lnTo>
                    <a:pt x="12192000" y="1"/>
                  </a:lnTo>
                  <a:lnTo>
                    <a:pt x="12192000" y="1909138"/>
                  </a:lnTo>
                  <a:lnTo>
                    <a:pt x="0" y="19091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AC2F9">
                <a:alpha val="11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8" name="Title 1">
            <a:extLst>
              <a:ext uri="{FF2B5EF4-FFF2-40B4-BE49-F238E27FC236}">
                <a16:creationId xmlns:a16="http://schemas.microsoft.com/office/drawing/2014/main" id="{7FE3BBEC-6455-0902-2844-F513929ECF47}"/>
              </a:ext>
            </a:extLst>
          </p:cNvPr>
          <p:cNvSpPr txBox="1">
            <a:spLocks/>
          </p:cNvSpPr>
          <p:nvPr/>
        </p:nvSpPr>
        <p:spPr>
          <a:xfrm>
            <a:off x="363331" y="395119"/>
            <a:ext cx="11655840" cy="89966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146304" tIns="91440" rIns="146304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algn="l" defTabSz="89587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919" b="0" i="0" u="none" kern="1200" cap="none" spc="-147" baseline="0" dirty="0">
                <a:ln w="3175"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Segoe UI Semibold" charset="0"/>
                <a:ea typeface="Segoe UI Semibold" charset="0"/>
                <a:cs typeface="Segoe UI Semibold" charset="0"/>
              </a:defRPr>
            </a:lvl1pPr>
          </a:lstStyle>
          <a:p>
            <a:pPr>
              <a:defRPr/>
            </a:pPr>
            <a:r>
              <a:rPr lang="fr-FR" sz="2400" spc="-100" dirty="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EXPERT FONCTIONNEL POWER PLATFORM (INTERMEDIAIRE) -  2/2</a:t>
            </a:r>
          </a:p>
        </p:txBody>
      </p:sp>
      <p:sp>
        <p:nvSpPr>
          <p:cNvPr id="62" name="Content Placeholder 3">
            <a:extLst>
              <a:ext uri="{FF2B5EF4-FFF2-40B4-BE49-F238E27FC236}">
                <a16:creationId xmlns:a16="http://schemas.microsoft.com/office/drawing/2014/main" id="{0EDFA85D-4CA0-FA93-9324-FCF28E8C8685}"/>
              </a:ext>
            </a:extLst>
          </p:cNvPr>
          <p:cNvSpPr txBox="1">
            <a:spLocks/>
          </p:cNvSpPr>
          <p:nvPr/>
        </p:nvSpPr>
        <p:spPr>
          <a:xfrm>
            <a:off x="363331" y="1490007"/>
            <a:ext cx="3374168" cy="3877985"/>
          </a:xfrm>
          <a:prstGeom prst="rect">
            <a:avLst/>
          </a:prstGeom>
        </p:spPr>
        <p:txBody>
          <a:bodyPr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1200" b="1" u="sng" dirty="0">
                <a:solidFill>
                  <a:srgbClr val="92D050"/>
                </a:solidFill>
              </a:rPr>
              <a:t>Objectifs</a:t>
            </a:r>
            <a:r>
              <a:rPr lang="en-GB" sz="1200" b="1" u="sng" dirty="0">
                <a:solidFill>
                  <a:srgbClr val="92D050"/>
                </a:solidFill>
              </a:rPr>
              <a:t> </a:t>
            </a:r>
            <a:r>
              <a:rPr lang="fr-FR" sz="1200" b="1" u="sng" dirty="0">
                <a:solidFill>
                  <a:srgbClr val="92D050"/>
                </a:solidFill>
              </a:rPr>
              <a:t>pédagogiques</a:t>
            </a:r>
            <a:r>
              <a:rPr lang="en-GB" sz="1200" b="1" u="sng" dirty="0">
                <a:solidFill>
                  <a:srgbClr val="92D050"/>
                </a:solidFill>
              </a:rPr>
              <a:t> :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Définir les besoins avec une organisation et mettre en œuvre des solutions Microsoft Power Platform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Créer des applications basées sur un modèle, des applications canevas et des applications de portail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Créer des flux Power Automate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Concevoir un chabot simple à l'aide de Power Virtual Agents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Analyser des données à l'aide de visualisations et de tableaux de bord Power BI.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65" name="ZoneTexte 64">
            <a:extLst>
              <a:ext uri="{FF2B5EF4-FFF2-40B4-BE49-F238E27FC236}">
                <a16:creationId xmlns:a16="http://schemas.microsoft.com/office/drawing/2014/main" id="{65BFF171-AE75-B49F-266D-33D6B5295CA1}"/>
              </a:ext>
            </a:extLst>
          </p:cNvPr>
          <p:cNvSpPr txBox="1"/>
          <p:nvPr/>
        </p:nvSpPr>
        <p:spPr>
          <a:xfrm>
            <a:off x="11386009" y="6344728"/>
            <a:ext cx="5373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2023</a:t>
            </a:r>
            <a:endParaRPr lang="en-US" sz="12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DEB23E2-32A9-D713-D188-C0ACF3D1A89B}"/>
              </a:ext>
            </a:extLst>
          </p:cNvPr>
          <p:cNvSpPr/>
          <p:nvPr/>
        </p:nvSpPr>
        <p:spPr>
          <a:xfrm>
            <a:off x="268664" y="1358283"/>
            <a:ext cx="3877208" cy="51045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492A49BC-E6ED-D715-813A-B8493841A1DA}"/>
              </a:ext>
            </a:extLst>
          </p:cNvPr>
          <p:cNvGrpSpPr/>
          <p:nvPr/>
        </p:nvGrpSpPr>
        <p:grpSpPr>
          <a:xfrm>
            <a:off x="4589726" y="5753657"/>
            <a:ext cx="2663330" cy="899664"/>
            <a:chOff x="9161387" y="1708952"/>
            <a:chExt cx="2980570" cy="89966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183CE0A-6AF4-BFD9-BD8B-E31A75686E64}"/>
                </a:ext>
              </a:extLst>
            </p:cNvPr>
            <p:cNvSpPr/>
            <p:nvPr/>
          </p:nvSpPr>
          <p:spPr>
            <a:xfrm>
              <a:off x="9161387" y="1714673"/>
              <a:ext cx="2857784" cy="797708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Content Placeholder 3">
              <a:extLst>
                <a:ext uri="{FF2B5EF4-FFF2-40B4-BE49-F238E27FC236}">
                  <a16:creationId xmlns:a16="http://schemas.microsoft.com/office/drawing/2014/main" id="{AC708A79-68E0-2F9A-ACC5-6B5B756D2EF4}"/>
                </a:ext>
              </a:extLst>
            </p:cNvPr>
            <p:cNvSpPr txBox="1">
              <a:spLocks/>
            </p:cNvSpPr>
            <p:nvPr/>
          </p:nvSpPr>
          <p:spPr>
            <a:xfrm>
              <a:off x="9161387" y="1708952"/>
              <a:ext cx="2980570" cy="899664"/>
            </a:xfrm>
            <a:prstGeom prst="rect">
              <a:avLst/>
            </a:prstGeom>
          </p:spPr>
          <p:txBody>
            <a:bodyPr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fr-FR" sz="1200" b="1" dirty="0">
                  <a:solidFill>
                    <a:schemeClr val="tx2"/>
                  </a:solidFill>
                </a:rPr>
                <a:t>Certification (en option)</a:t>
              </a:r>
            </a:p>
            <a:p>
              <a:pPr lvl="1">
                <a:buFont typeface="Courier New" panose="02070309020205020404" pitchFamily="49" charset="0"/>
                <a:buChar char="o"/>
              </a:pPr>
              <a:r>
                <a:rPr lang="fr-FR" sz="1000" dirty="0">
                  <a:solidFill>
                    <a:schemeClr val="tx2"/>
                  </a:solidFill>
                </a:rPr>
                <a:t>Prévoir l'achat d'un voucher en supplément</a:t>
              </a:r>
            </a:p>
            <a:p>
              <a:pPr lvl="1">
                <a:buFont typeface="Courier New" panose="02070309020205020404" pitchFamily="49" charset="0"/>
                <a:buChar char="o"/>
              </a:pPr>
              <a:r>
                <a:rPr lang="fr-FR" sz="1000" dirty="0">
                  <a:solidFill>
                    <a:schemeClr val="tx2"/>
                  </a:solidFill>
                </a:rPr>
                <a:t>Préparation au passage de l’examen</a:t>
              </a:r>
              <a:endParaRPr lang="en-GB" sz="1200" dirty="0">
                <a:solidFill>
                  <a:schemeClr val="tx2"/>
                </a:solidFill>
              </a:endParaRPr>
            </a:p>
          </p:txBody>
        </p:sp>
      </p:grp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62787D70-451C-8581-76ED-9934C62324B1}"/>
              </a:ext>
            </a:extLst>
          </p:cNvPr>
          <p:cNvSpPr txBox="1">
            <a:spLocks/>
          </p:cNvSpPr>
          <p:nvPr/>
        </p:nvSpPr>
        <p:spPr>
          <a:xfrm>
            <a:off x="4408606" y="1390271"/>
            <a:ext cx="2488474" cy="899664"/>
          </a:xfrm>
          <a:prstGeom prst="rect">
            <a:avLst/>
          </a:prstGeom>
        </p:spPr>
        <p:txBody>
          <a:bodyPr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200" b="1" dirty="0">
                <a:solidFill>
                  <a:schemeClr val="tx2"/>
                </a:solidFill>
              </a:rPr>
              <a:t>Durée : 6 jours  (42 h)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EEBC098-0655-7571-7573-1A0DE7DD2A6B}"/>
              </a:ext>
            </a:extLst>
          </p:cNvPr>
          <p:cNvSpPr/>
          <p:nvPr/>
        </p:nvSpPr>
        <p:spPr>
          <a:xfrm>
            <a:off x="4408606" y="1358283"/>
            <a:ext cx="1912285" cy="899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49AA0D44-959C-80ED-86C4-847A87D4A2F5}"/>
              </a:ext>
            </a:extLst>
          </p:cNvPr>
          <p:cNvSpPr txBox="1">
            <a:spLocks/>
          </p:cNvSpPr>
          <p:nvPr/>
        </p:nvSpPr>
        <p:spPr>
          <a:xfrm>
            <a:off x="4408606" y="2404658"/>
            <a:ext cx="3704380" cy="899664"/>
          </a:xfrm>
          <a:prstGeom prst="rect">
            <a:avLst/>
          </a:prstGeom>
        </p:spPr>
        <p:txBody>
          <a:bodyPr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200" b="1" dirty="0">
                <a:solidFill>
                  <a:schemeClr val="tx2"/>
                </a:solidFill>
              </a:rPr>
              <a:t>Prérequis</a:t>
            </a:r>
          </a:p>
          <a:p>
            <a:r>
              <a:rPr lang="fr-FR" sz="1200" dirty="0">
                <a:solidFill>
                  <a:schemeClr val="tx2"/>
                </a:solidFill>
              </a:rPr>
              <a:t>Expérience en tant que professionnel ou étudiant en informatique</a:t>
            </a:r>
          </a:p>
          <a:p>
            <a:r>
              <a:rPr lang="fr-FR" sz="1200" dirty="0">
                <a:solidFill>
                  <a:schemeClr val="tx2"/>
                </a:solidFill>
              </a:rPr>
              <a:t>Connaissance pratique de Power Platform et de ses composantes clés</a:t>
            </a:r>
          </a:p>
          <a:p>
            <a:r>
              <a:rPr lang="fr-FR" sz="1200" dirty="0">
                <a:solidFill>
                  <a:schemeClr val="tx2"/>
                </a:solidFill>
              </a:rPr>
              <a:t>Une connaissance de Microsoft </a:t>
            </a:r>
            <a:r>
              <a:rPr lang="fr-FR" sz="1200" dirty="0" err="1">
                <a:solidFill>
                  <a:schemeClr val="tx2"/>
                </a:solidFill>
              </a:rPr>
              <a:t>Dataverse</a:t>
            </a:r>
            <a:r>
              <a:rPr lang="fr-FR" sz="1200" dirty="0">
                <a:solidFill>
                  <a:schemeClr val="tx2"/>
                </a:solidFill>
              </a:rPr>
              <a:t> (ou de la modélisation générale des données) et des concepts de sécurité</a:t>
            </a:r>
            <a:br>
              <a:rPr lang="fr-FR" sz="1200" dirty="0">
                <a:solidFill>
                  <a:schemeClr val="tx2"/>
                </a:solidFill>
              </a:rPr>
            </a:br>
            <a:endParaRPr lang="fr-FR" sz="1200" dirty="0">
              <a:solidFill>
                <a:schemeClr val="tx2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02C895-9CBA-5914-FC23-A8AE5CB57D91}"/>
              </a:ext>
            </a:extLst>
          </p:cNvPr>
          <p:cNvSpPr/>
          <p:nvPr/>
        </p:nvSpPr>
        <p:spPr>
          <a:xfrm>
            <a:off x="4408605" y="2372670"/>
            <a:ext cx="3608545" cy="1663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Picture 2" descr="Microsoft Certified: Power Platform Functional Consultant Associate badge image. Issued by Microsoft">
            <a:extLst>
              <a:ext uri="{FF2B5EF4-FFF2-40B4-BE49-F238E27FC236}">
                <a16:creationId xmlns:a16="http://schemas.microsoft.com/office/drawing/2014/main" id="{44F7402F-9B28-B741-EF2C-28F34A11DF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890" y="4277164"/>
            <a:ext cx="1294147" cy="1294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2C088A5B-DACB-617C-1CA5-268FB6D255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15292" y="45654"/>
            <a:ext cx="1593849" cy="69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113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Rounded Rectangle 109">
            <a:extLst>
              <a:ext uri="{FF2B5EF4-FFF2-40B4-BE49-F238E27FC236}">
                <a16:creationId xmlns:a16="http://schemas.microsoft.com/office/drawing/2014/main" id="{FE924B0A-EE56-47DC-A2B2-4E228E4169C0}"/>
              </a:ext>
            </a:extLst>
          </p:cNvPr>
          <p:cNvSpPr/>
          <p:nvPr/>
        </p:nvSpPr>
        <p:spPr>
          <a:xfrm>
            <a:off x="10744964" y="6914539"/>
            <a:ext cx="2094671" cy="354514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1BED403C-A43A-4B47-BB94-C2A67956DCC4}"/>
              </a:ext>
            </a:extLst>
          </p:cNvPr>
          <p:cNvGrpSpPr/>
          <p:nvPr/>
        </p:nvGrpSpPr>
        <p:grpSpPr>
          <a:xfrm>
            <a:off x="-1" y="4941426"/>
            <a:ext cx="12192000" cy="1909138"/>
            <a:chOff x="0" y="4948862"/>
            <a:chExt cx="12192000" cy="1909138"/>
          </a:xfrm>
        </p:grpSpPr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45A43FA3-E6AD-4BC1-8F03-3B181CC959C7}"/>
                </a:ext>
              </a:extLst>
            </p:cNvPr>
            <p:cNvSpPr/>
            <p:nvPr/>
          </p:nvSpPr>
          <p:spPr>
            <a:xfrm>
              <a:off x="0" y="4948862"/>
              <a:ext cx="12192000" cy="1909138"/>
            </a:xfrm>
            <a:custGeom>
              <a:avLst/>
              <a:gdLst>
                <a:gd name="connsiteX0" fmla="*/ 0 w 12192000"/>
                <a:gd name="connsiteY0" fmla="*/ 0 h 1909138"/>
                <a:gd name="connsiteX1" fmla="*/ 227719 w 12192000"/>
                <a:gd name="connsiteY1" fmla="*/ 142350 h 1909138"/>
                <a:gd name="connsiteX2" fmla="*/ 6096001 w 12192000"/>
                <a:gd name="connsiteY2" fmla="*/ 1628919 h 1909138"/>
                <a:gd name="connsiteX3" fmla="*/ 11964283 w 12192000"/>
                <a:gd name="connsiteY3" fmla="*/ 142350 h 1909138"/>
                <a:gd name="connsiteX4" fmla="*/ 12192000 w 12192000"/>
                <a:gd name="connsiteY4" fmla="*/ 1 h 1909138"/>
                <a:gd name="connsiteX5" fmla="*/ 12192000 w 12192000"/>
                <a:gd name="connsiteY5" fmla="*/ 1909138 h 1909138"/>
                <a:gd name="connsiteX6" fmla="*/ 0 w 12192000"/>
                <a:gd name="connsiteY6" fmla="*/ 1909138 h 1909138"/>
                <a:gd name="connsiteX7" fmla="*/ 0 w 12192000"/>
                <a:gd name="connsiteY7" fmla="*/ 0 h 1909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1909138">
                  <a:moveTo>
                    <a:pt x="0" y="0"/>
                  </a:moveTo>
                  <a:lnTo>
                    <a:pt x="227719" y="142350"/>
                  </a:lnTo>
                  <a:cubicBezTo>
                    <a:pt x="1777640" y="1065981"/>
                    <a:pt x="3836554" y="1628919"/>
                    <a:pt x="6096001" y="1628919"/>
                  </a:cubicBezTo>
                  <a:cubicBezTo>
                    <a:pt x="8355448" y="1628919"/>
                    <a:pt x="10414362" y="1065981"/>
                    <a:pt x="11964283" y="142350"/>
                  </a:cubicBezTo>
                  <a:lnTo>
                    <a:pt x="12192000" y="1"/>
                  </a:lnTo>
                  <a:lnTo>
                    <a:pt x="12192000" y="1909138"/>
                  </a:lnTo>
                  <a:lnTo>
                    <a:pt x="0" y="19091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F1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A3F741A2-2517-494A-868D-957D47F779A9}"/>
                </a:ext>
              </a:extLst>
            </p:cNvPr>
            <p:cNvSpPr/>
            <p:nvPr/>
          </p:nvSpPr>
          <p:spPr>
            <a:xfrm>
              <a:off x="0" y="5563852"/>
              <a:ext cx="12192000" cy="1294147"/>
            </a:xfrm>
            <a:custGeom>
              <a:avLst/>
              <a:gdLst>
                <a:gd name="connsiteX0" fmla="*/ 0 w 12192000"/>
                <a:gd name="connsiteY0" fmla="*/ 0 h 1909138"/>
                <a:gd name="connsiteX1" fmla="*/ 227719 w 12192000"/>
                <a:gd name="connsiteY1" fmla="*/ 142350 h 1909138"/>
                <a:gd name="connsiteX2" fmla="*/ 6096001 w 12192000"/>
                <a:gd name="connsiteY2" fmla="*/ 1628919 h 1909138"/>
                <a:gd name="connsiteX3" fmla="*/ 11964283 w 12192000"/>
                <a:gd name="connsiteY3" fmla="*/ 142350 h 1909138"/>
                <a:gd name="connsiteX4" fmla="*/ 12192000 w 12192000"/>
                <a:gd name="connsiteY4" fmla="*/ 1 h 1909138"/>
                <a:gd name="connsiteX5" fmla="*/ 12192000 w 12192000"/>
                <a:gd name="connsiteY5" fmla="*/ 1909138 h 1909138"/>
                <a:gd name="connsiteX6" fmla="*/ 0 w 12192000"/>
                <a:gd name="connsiteY6" fmla="*/ 1909138 h 1909138"/>
                <a:gd name="connsiteX7" fmla="*/ 0 w 12192000"/>
                <a:gd name="connsiteY7" fmla="*/ 0 h 1909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1909138">
                  <a:moveTo>
                    <a:pt x="0" y="0"/>
                  </a:moveTo>
                  <a:lnTo>
                    <a:pt x="227719" y="142350"/>
                  </a:lnTo>
                  <a:cubicBezTo>
                    <a:pt x="1777640" y="1065981"/>
                    <a:pt x="3836554" y="1628919"/>
                    <a:pt x="6096001" y="1628919"/>
                  </a:cubicBezTo>
                  <a:cubicBezTo>
                    <a:pt x="8355448" y="1628919"/>
                    <a:pt x="10414362" y="1065981"/>
                    <a:pt x="11964283" y="142350"/>
                  </a:cubicBezTo>
                  <a:lnTo>
                    <a:pt x="12192000" y="1"/>
                  </a:lnTo>
                  <a:lnTo>
                    <a:pt x="12192000" y="1909138"/>
                  </a:lnTo>
                  <a:lnTo>
                    <a:pt x="0" y="19091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AC2F9">
                <a:alpha val="11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8" name="Title 1">
            <a:extLst>
              <a:ext uri="{FF2B5EF4-FFF2-40B4-BE49-F238E27FC236}">
                <a16:creationId xmlns:a16="http://schemas.microsoft.com/office/drawing/2014/main" id="{7FE3BBEC-6455-0902-2844-F513929ECF47}"/>
              </a:ext>
            </a:extLst>
          </p:cNvPr>
          <p:cNvSpPr txBox="1">
            <a:spLocks/>
          </p:cNvSpPr>
          <p:nvPr/>
        </p:nvSpPr>
        <p:spPr>
          <a:xfrm>
            <a:off x="363331" y="395119"/>
            <a:ext cx="11655840" cy="89966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146304" tIns="91440" rIns="146304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algn="l" defTabSz="89587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919" b="0" i="0" u="none" kern="1200" cap="none" spc="-147" baseline="0" dirty="0">
                <a:ln w="3175"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Segoe UI Semibold" charset="0"/>
                <a:ea typeface="Segoe UI Semibold" charset="0"/>
                <a:cs typeface="Segoe UI Semibold" charset="0"/>
              </a:defRPr>
            </a:lvl1pPr>
          </a:lstStyle>
          <a:p>
            <a:pPr>
              <a:defRPr/>
            </a:pPr>
            <a:r>
              <a:rPr lang="fr-FR" sz="2400" spc="-100" dirty="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DEVELOPPEUR POWER PLATFORM (INTERMEDIAIRE) - 1/2</a:t>
            </a:r>
          </a:p>
        </p:txBody>
      </p:sp>
      <p:sp>
        <p:nvSpPr>
          <p:cNvPr id="62" name="Content Placeholder 3">
            <a:extLst>
              <a:ext uri="{FF2B5EF4-FFF2-40B4-BE49-F238E27FC236}">
                <a16:creationId xmlns:a16="http://schemas.microsoft.com/office/drawing/2014/main" id="{0EDFA85D-4CA0-FA93-9324-FCF28E8C8685}"/>
              </a:ext>
            </a:extLst>
          </p:cNvPr>
          <p:cNvSpPr txBox="1">
            <a:spLocks/>
          </p:cNvSpPr>
          <p:nvPr/>
        </p:nvSpPr>
        <p:spPr>
          <a:xfrm>
            <a:off x="159145" y="1065321"/>
            <a:ext cx="3374168" cy="4302672"/>
          </a:xfrm>
          <a:prstGeom prst="rect">
            <a:avLst/>
          </a:prstGeom>
        </p:spPr>
        <p:txBody>
          <a:bodyPr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1200" b="1" u="sng" dirty="0">
                <a:solidFill>
                  <a:srgbClr val="92D050"/>
                </a:solidFill>
              </a:rPr>
              <a:t>Objectifs</a:t>
            </a:r>
            <a:r>
              <a:rPr lang="en-GB" sz="1200" b="1" u="sng" dirty="0">
                <a:solidFill>
                  <a:srgbClr val="92D050"/>
                </a:solidFill>
              </a:rPr>
              <a:t> </a:t>
            </a:r>
            <a:r>
              <a:rPr lang="fr-FR" sz="1200" b="1" u="sng" dirty="0">
                <a:solidFill>
                  <a:srgbClr val="92D050"/>
                </a:solidFill>
              </a:rPr>
              <a:t>pédagogiques</a:t>
            </a:r>
            <a:r>
              <a:rPr lang="en-GB" sz="1200" b="1" u="sng" dirty="0">
                <a:solidFill>
                  <a:srgbClr val="92D050"/>
                </a:solidFill>
              </a:rPr>
              <a:t> :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Créer une conception technique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Configurer </a:t>
            </a:r>
            <a:r>
              <a:rPr lang="fr-FR" sz="1200" dirty="0" err="1">
                <a:solidFill>
                  <a:schemeClr val="tx2"/>
                </a:solidFill>
              </a:rPr>
              <a:t>Dataverse</a:t>
            </a:r>
            <a:endParaRPr lang="fr-FR" sz="1200" dirty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Créer et configurer Power Apps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Configurer l'automatisation des processus d'entreprise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Étendre l'expérience utilisateur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Élargir la plate-forme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Développer les intégrations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61C9B05F-FA86-19DC-E3D8-82E9E3EB0CCE}"/>
              </a:ext>
            </a:extLst>
          </p:cNvPr>
          <p:cNvSpPr txBox="1">
            <a:spLocks/>
          </p:cNvSpPr>
          <p:nvPr/>
        </p:nvSpPr>
        <p:spPr>
          <a:xfrm>
            <a:off x="3627981" y="967667"/>
            <a:ext cx="8481160" cy="5148226"/>
          </a:xfrm>
          <a:prstGeom prst="rect">
            <a:avLst/>
          </a:prstGeom>
        </p:spPr>
        <p:txBody>
          <a:bodyPr numCol="3"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1100" b="1" u="sng" dirty="0">
                <a:solidFill>
                  <a:srgbClr val="92D050"/>
                </a:solidFill>
              </a:rPr>
              <a:t>Programme de la formation :</a:t>
            </a:r>
          </a:p>
          <a:p>
            <a:r>
              <a:rPr lang="fr-FR" sz="1100" b="1" dirty="0">
                <a:solidFill>
                  <a:schemeClr val="tx2"/>
                </a:solidFill>
              </a:rPr>
              <a:t>Créer une application pilotée par modèle dans Power Apps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Introduction aux applications pilotées par modèle et </a:t>
            </a:r>
            <a:r>
              <a:rPr lang="fr-FR" sz="900" dirty="0" err="1">
                <a:solidFill>
                  <a:schemeClr val="tx2"/>
                </a:solidFill>
              </a:rPr>
              <a:t>Dataverse</a:t>
            </a:r>
            <a:endParaRPr lang="fr-FR" sz="900" dirty="0">
              <a:solidFill>
                <a:schemeClr val="tx2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Démarrer avec des applications pilotées par modèles dans Power Apps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Créer et gérer des tables dans </a:t>
            </a:r>
            <a:r>
              <a:rPr lang="fr-FR" sz="900" dirty="0" err="1">
                <a:solidFill>
                  <a:schemeClr val="tx2"/>
                </a:solidFill>
              </a:rPr>
              <a:t>Dataverse</a:t>
            </a:r>
            <a:endParaRPr lang="fr-FR" sz="900" dirty="0">
              <a:solidFill>
                <a:schemeClr val="tx2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Créer et gérer des champs au sein d'une table dans </a:t>
            </a:r>
            <a:r>
              <a:rPr lang="fr-FR" sz="900" dirty="0" err="1">
                <a:solidFill>
                  <a:schemeClr val="tx2"/>
                </a:solidFill>
              </a:rPr>
              <a:t>Dataverse</a:t>
            </a:r>
            <a:endParaRPr lang="fr-FR" sz="900" dirty="0">
              <a:solidFill>
                <a:schemeClr val="tx2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Travailler avec des options dans </a:t>
            </a:r>
            <a:r>
              <a:rPr lang="fr-FR" sz="900" dirty="0" err="1">
                <a:solidFill>
                  <a:schemeClr val="tx2"/>
                </a:solidFill>
              </a:rPr>
              <a:t>Dataverse</a:t>
            </a:r>
            <a:endParaRPr lang="fr-FR" sz="900" dirty="0">
              <a:solidFill>
                <a:schemeClr val="tx2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Créer une relation entre les entités dans </a:t>
            </a:r>
            <a:r>
              <a:rPr lang="fr-FR" sz="900" dirty="0" err="1">
                <a:solidFill>
                  <a:schemeClr val="tx2"/>
                </a:solidFill>
              </a:rPr>
              <a:t>Dataverse</a:t>
            </a:r>
            <a:r>
              <a:rPr lang="fr-FR" sz="900" dirty="0">
                <a:solidFill>
                  <a:schemeClr val="tx2"/>
                </a:solidFill>
              </a:rPr>
              <a:t>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Définir et créer des règles commerciales dans </a:t>
            </a:r>
            <a:r>
              <a:rPr lang="fr-FR" sz="900" dirty="0" err="1">
                <a:solidFill>
                  <a:schemeClr val="tx2"/>
                </a:solidFill>
              </a:rPr>
              <a:t>Dataverse</a:t>
            </a:r>
            <a:r>
              <a:rPr lang="fr-FR" sz="900" dirty="0">
                <a:solidFill>
                  <a:schemeClr val="tx2"/>
                </a:solidFill>
              </a:rPr>
              <a:t>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Créer et définir des champs de calcul ou de synthèse dans </a:t>
            </a:r>
            <a:r>
              <a:rPr lang="fr-FR" sz="900" dirty="0" err="1">
                <a:solidFill>
                  <a:schemeClr val="tx2"/>
                </a:solidFill>
              </a:rPr>
              <a:t>Dataverse</a:t>
            </a:r>
            <a:endParaRPr lang="fr-FR" sz="900" dirty="0">
              <a:solidFill>
                <a:schemeClr val="tx2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Démarrer avec des rôles de sécurité dans </a:t>
            </a:r>
            <a:r>
              <a:rPr lang="fr-FR" sz="900" dirty="0" err="1">
                <a:solidFill>
                  <a:schemeClr val="tx2"/>
                </a:solidFill>
              </a:rPr>
              <a:t>Dataverse</a:t>
            </a:r>
            <a:endParaRPr lang="fr-FR" sz="900" dirty="0">
              <a:solidFill>
                <a:schemeClr val="tx2"/>
              </a:solidFill>
            </a:endParaRPr>
          </a:p>
          <a:p>
            <a:r>
              <a:rPr lang="fr-FR" sz="1100" b="1" dirty="0">
                <a:solidFill>
                  <a:schemeClr val="tx2"/>
                </a:solidFill>
              </a:rPr>
              <a:t>Créer une application </a:t>
            </a:r>
            <a:r>
              <a:rPr lang="fr-FR" sz="1100" b="1" dirty="0" err="1">
                <a:solidFill>
                  <a:schemeClr val="tx2"/>
                </a:solidFill>
              </a:rPr>
              <a:t>canvas</a:t>
            </a:r>
            <a:r>
              <a:rPr lang="fr-FR" sz="1100" b="1" dirty="0">
                <a:solidFill>
                  <a:schemeClr val="tx2"/>
                </a:solidFill>
              </a:rPr>
              <a:t> dans Power Apps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Démarrer avec Power Apps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Personnaliser une application </a:t>
            </a:r>
            <a:r>
              <a:rPr lang="fr-FR" sz="900" dirty="0" err="1">
                <a:solidFill>
                  <a:schemeClr val="tx2"/>
                </a:solidFill>
              </a:rPr>
              <a:t>canvas</a:t>
            </a:r>
            <a:r>
              <a:rPr lang="fr-FR" sz="900" dirty="0">
                <a:solidFill>
                  <a:schemeClr val="tx2"/>
                </a:solidFill>
              </a:rPr>
              <a:t> dans Power Apps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Gérer les applications dans Power Apps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Navigation dans une application </a:t>
            </a:r>
            <a:r>
              <a:rPr lang="fr-FR" sz="900" dirty="0" err="1">
                <a:solidFill>
                  <a:schemeClr val="tx2"/>
                </a:solidFill>
              </a:rPr>
              <a:t>canvas</a:t>
            </a:r>
            <a:r>
              <a:rPr lang="fr-FR" sz="900" dirty="0">
                <a:solidFill>
                  <a:schemeClr val="tx2"/>
                </a:solidFill>
              </a:rPr>
              <a:t> dans Power Apps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Comment construire l'interface utilisateur dans une application </a:t>
            </a:r>
            <a:r>
              <a:rPr lang="fr-FR" sz="900" dirty="0" err="1">
                <a:solidFill>
                  <a:schemeClr val="tx2"/>
                </a:solidFill>
              </a:rPr>
              <a:t>canvas</a:t>
            </a:r>
            <a:r>
              <a:rPr lang="fr-FR" sz="900" dirty="0">
                <a:solidFill>
                  <a:schemeClr val="tx2"/>
                </a:solidFill>
              </a:rPr>
              <a:t> dans Power Apps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Utiliser et comprendre les contrôles dans une application </a:t>
            </a:r>
            <a:r>
              <a:rPr lang="fr-FR" sz="900" dirty="0" err="1">
                <a:solidFill>
                  <a:schemeClr val="tx2"/>
                </a:solidFill>
              </a:rPr>
              <a:t>canvas</a:t>
            </a:r>
            <a:r>
              <a:rPr lang="fr-FR" sz="900" dirty="0">
                <a:solidFill>
                  <a:schemeClr val="tx2"/>
                </a:solidFill>
              </a:rPr>
              <a:t> dans Power Apps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Documenter et tester votre application Power Apps</a:t>
            </a:r>
          </a:p>
          <a:p>
            <a:r>
              <a:rPr lang="fr-FR" sz="1100" b="1" dirty="0">
                <a:solidFill>
                  <a:schemeClr val="tx2"/>
                </a:solidFill>
              </a:rPr>
              <a:t>Maîtriser les techniques avancées et les options de données dans les applications canevas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Utiliser les techniques de développement impératif pour les applications </a:t>
            </a:r>
            <a:r>
              <a:rPr lang="fr-FR" sz="900" dirty="0" err="1">
                <a:solidFill>
                  <a:schemeClr val="tx2"/>
                </a:solidFill>
              </a:rPr>
              <a:t>canvas</a:t>
            </a:r>
            <a:r>
              <a:rPr lang="fr-FR" sz="900" dirty="0">
                <a:solidFill>
                  <a:schemeClr val="tx2"/>
                </a:solidFill>
              </a:rPr>
              <a:t> dans Power Apps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Créateur d'une formule avancée qui utilise des tableaux, des enregistrements et des collections dans une application de </a:t>
            </a:r>
            <a:r>
              <a:rPr lang="fr-FR" sz="900" dirty="0" err="1">
                <a:solidFill>
                  <a:schemeClr val="tx2"/>
                </a:solidFill>
              </a:rPr>
              <a:t>canvas</a:t>
            </a:r>
            <a:r>
              <a:rPr lang="fr-FR" sz="900" dirty="0">
                <a:solidFill>
                  <a:schemeClr val="tx2"/>
                </a:solidFill>
              </a:rPr>
              <a:t> dans Power Apps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Effectuer des mises à jour personnalisées dans une application de </a:t>
            </a:r>
            <a:r>
              <a:rPr lang="fr-FR" sz="900" dirty="0" err="1">
                <a:solidFill>
                  <a:schemeClr val="tx2"/>
                </a:solidFill>
              </a:rPr>
              <a:t>canvas</a:t>
            </a:r>
            <a:r>
              <a:rPr lang="fr-FR" sz="900" dirty="0">
                <a:solidFill>
                  <a:schemeClr val="tx2"/>
                </a:solidFill>
              </a:rPr>
              <a:t> Power Apps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Effectuer des tests et des contrôles de performance dans une application </a:t>
            </a:r>
            <a:r>
              <a:rPr lang="fr-FR" sz="900" dirty="0" err="1">
                <a:solidFill>
                  <a:schemeClr val="tx2"/>
                </a:solidFill>
              </a:rPr>
              <a:t>canvas</a:t>
            </a:r>
            <a:r>
              <a:rPr lang="fr-FR" sz="900" dirty="0">
                <a:solidFill>
                  <a:schemeClr val="tx2"/>
                </a:solidFill>
              </a:rPr>
              <a:t> de Power Apps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Travailler avec des données relationnelles dans une application de </a:t>
            </a:r>
            <a:r>
              <a:rPr lang="fr-FR" sz="900" dirty="0" err="1">
                <a:solidFill>
                  <a:schemeClr val="tx2"/>
                </a:solidFill>
              </a:rPr>
              <a:t>canvas</a:t>
            </a:r>
            <a:r>
              <a:rPr lang="fr-FR" sz="900" dirty="0">
                <a:solidFill>
                  <a:schemeClr val="tx2"/>
                </a:solidFill>
              </a:rPr>
              <a:t> Power Apps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Travailler avec des limites de sources de données (limites de délégation) dans une application </a:t>
            </a:r>
            <a:r>
              <a:rPr lang="fr-FR" sz="900" dirty="0" err="1">
                <a:solidFill>
                  <a:schemeClr val="tx2"/>
                </a:solidFill>
              </a:rPr>
              <a:t>canvas</a:t>
            </a:r>
            <a:r>
              <a:rPr lang="fr-FR" sz="900" dirty="0">
                <a:solidFill>
                  <a:schemeClr val="tx2"/>
                </a:solidFill>
              </a:rPr>
              <a:t> Power Apps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Connecter à d'autres données dans une application </a:t>
            </a:r>
            <a:r>
              <a:rPr lang="fr-FR" sz="900" dirty="0" err="1">
                <a:solidFill>
                  <a:schemeClr val="tx2"/>
                </a:solidFill>
              </a:rPr>
              <a:t>canvas</a:t>
            </a:r>
            <a:r>
              <a:rPr lang="fr-FR" sz="900" dirty="0">
                <a:solidFill>
                  <a:schemeClr val="tx2"/>
                </a:solidFill>
              </a:rPr>
              <a:t> Power Apps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Utiliser des connecteurs personnalisés dans une application </a:t>
            </a:r>
            <a:r>
              <a:rPr lang="fr-FR" sz="900" dirty="0" err="1">
                <a:solidFill>
                  <a:schemeClr val="tx2"/>
                </a:solidFill>
              </a:rPr>
              <a:t>canvas</a:t>
            </a:r>
            <a:r>
              <a:rPr lang="fr-FR" sz="900" dirty="0">
                <a:solidFill>
                  <a:schemeClr val="tx2"/>
                </a:solidFill>
              </a:rPr>
              <a:t> Power Apps</a:t>
            </a:r>
          </a:p>
          <a:p>
            <a:r>
              <a:rPr lang="fr-FR" sz="1100" b="1" dirty="0">
                <a:solidFill>
                  <a:schemeClr val="tx2"/>
                </a:solidFill>
              </a:rPr>
              <a:t>Automatiser un processus commercial en utilisant Power Automate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Démarrer avec Power Automate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Construire des flux plus complexes avec Power Automate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Introduction aux flux de processus commerciaux dans Power Automate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Créer un flux de processus commerciaux immersif dans Power Automate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Comprendre les concepts avancés de flux de processus métier dans Power Automate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Introduction aux expressions dans Power Automate</a:t>
            </a:r>
          </a:p>
          <a:p>
            <a:r>
              <a:rPr lang="fr-FR" sz="1100" b="1" dirty="0">
                <a:solidFill>
                  <a:schemeClr val="tx2"/>
                </a:solidFill>
              </a:rPr>
              <a:t>Introduction au développement avec Power Platform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Introduction aux ressources pour les développeurs de Power Platform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Utiliser les outils de développement pour étendre Power Platform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Introduction à l'extension de Microsoft Power Platform</a:t>
            </a:r>
          </a:p>
          <a:p>
            <a:r>
              <a:rPr lang="fr-FR" sz="1100" b="1" dirty="0">
                <a:solidFill>
                  <a:schemeClr val="tx2"/>
                </a:solidFill>
              </a:rPr>
              <a:t>Extension de Power Platform </a:t>
            </a:r>
            <a:r>
              <a:rPr lang="fr-FR" sz="1100" b="1" dirty="0" err="1">
                <a:solidFill>
                  <a:schemeClr val="tx2"/>
                </a:solidFill>
              </a:rPr>
              <a:t>Dataverse</a:t>
            </a:r>
            <a:endParaRPr lang="fr-FR" sz="1100" b="1" dirty="0">
              <a:solidFill>
                <a:schemeClr val="tx2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Introduction à </a:t>
            </a:r>
            <a:r>
              <a:rPr lang="fr-FR" sz="900" dirty="0" err="1">
                <a:solidFill>
                  <a:schemeClr val="tx2"/>
                </a:solidFill>
              </a:rPr>
              <a:t>Dataverse</a:t>
            </a:r>
            <a:r>
              <a:rPr lang="fr-FR" sz="900" dirty="0">
                <a:solidFill>
                  <a:schemeClr val="tx2"/>
                </a:solidFill>
              </a:rPr>
              <a:t> pour les développeurs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Extension des plug-ins</a:t>
            </a:r>
          </a:p>
          <a:p>
            <a:r>
              <a:rPr lang="fr-FR" sz="1100" b="1" dirty="0">
                <a:solidFill>
                  <a:schemeClr val="tx2"/>
                </a:solidFill>
              </a:rPr>
              <a:t>Extension de l'expérience utilisateur de Power Platform Applications pilotées par le modèle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Introduction aux ressources du web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Réalisation d'actions communes avec le script du client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Automatiser les flux de processus commerciaux grâce à un script client</a:t>
            </a:r>
          </a:p>
          <a:p>
            <a:r>
              <a:rPr lang="fr-FR" sz="1100" b="1" dirty="0">
                <a:solidFill>
                  <a:schemeClr val="tx2"/>
                </a:solidFill>
              </a:rPr>
              <a:t>Créer des composants avec Power Apps Component Framework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Démarrer avec le Framework des composants Power Apps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Créer un composant Power Apps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Utilisez les fonctions avancées avec le Framework des composants Power Apps</a:t>
            </a:r>
          </a:p>
          <a:p>
            <a:r>
              <a:rPr lang="fr-FR" sz="1100" b="1" dirty="0">
                <a:solidFill>
                  <a:schemeClr val="tx2"/>
                </a:solidFill>
              </a:rPr>
              <a:t>Intégration avec Power Platform et Common Data Service</a:t>
            </a:r>
          </a:p>
          <a:p>
            <a:endParaRPr lang="fr-FR" sz="1100" b="1" dirty="0">
              <a:solidFill>
                <a:schemeClr val="tx2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Travailler avec </a:t>
            </a:r>
            <a:r>
              <a:rPr lang="fr-FR" sz="900" dirty="0" err="1">
                <a:solidFill>
                  <a:schemeClr val="tx2"/>
                </a:solidFill>
              </a:rPr>
              <a:t>Dataverse</a:t>
            </a:r>
            <a:r>
              <a:rPr lang="fr-FR" sz="900" dirty="0">
                <a:solidFill>
                  <a:schemeClr val="tx2"/>
                </a:solidFill>
              </a:rPr>
              <a:t> Web API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Intégrer les solutions </a:t>
            </a:r>
            <a:r>
              <a:rPr lang="fr-FR" sz="900" dirty="0" err="1">
                <a:solidFill>
                  <a:schemeClr val="tx2"/>
                </a:solidFill>
              </a:rPr>
              <a:t>Dataverse</a:t>
            </a:r>
            <a:r>
              <a:rPr lang="fr-FR" sz="900" dirty="0">
                <a:solidFill>
                  <a:schemeClr val="tx2"/>
                </a:solidFill>
              </a:rPr>
              <a:t> Azure</a:t>
            </a:r>
            <a:endParaRPr lang="en-GB" sz="1100" dirty="0">
              <a:solidFill>
                <a:schemeClr val="tx2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DEB23E2-32A9-D713-D188-C0ACF3D1A89B}"/>
              </a:ext>
            </a:extLst>
          </p:cNvPr>
          <p:cNvSpPr/>
          <p:nvPr/>
        </p:nvSpPr>
        <p:spPr>
          <a:xfrm>
            <a:off x="64478" y="967667"/>
            <a:ext cx="3406691" cy="57971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6A72547-C24D-B3B1-B72E-570A5F8E0FA0}"/>
              </a:ext>
            </a:extLst>
          </p:cNvPr>
          <p:cNvSpPr/>
          <p:nvPr/>
        </p:nvSpPr>
        <p:spPr>
          <a:xfrm>
            <a:off x="3627980" y="967666"/>
            <a:ext cx="8481161" cy="57971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85A6338-D987-5BAA-7B5B-18212134E1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5292" y="45654"/>
            <a:ext cx="1593849" cy="69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350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Rounded Rectangle 109">
            <a:extLst>
              <a:ext uri="{FF2B5EF4-FFF2-40B4-BE49-F238E27FC236}">
                <a16:creationId xmlns:a16="http://schemas.microsoft.com/office/drawing/2014/main" id="{FE924B0A-EE56-47DC-A2B2-4E228E4169C0}"/>
              </a:ext>
            </a:extLst>
          </p:cNvPr>
          <p:cNvSpPr/>
          <p:nvPr/>
        </p:nvSpPr>
        <p:spPr>
          <a:xfrm>
            <a:off x="10744964" y="6914539"/>
            <a:ext cx="2094671" cy="354514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1BED403C-A43A-4B47-BB94-C2A67956DCC4}"/>
              </a:ext>
            </a:extLst>
          </p:cNvPr>
          <p:cNvGrpSpPr/>
          <p:nvPr/>
        </p:nvGrpSpPr>
        <p:grpSpPr>
          <a:xfrm>
            <a:off x="-1" y="4941426"/>
            <a:ext cx="12192000" cy="1909138"/>
            <a:chOff x="0" y="4948862"/>
            <a:chExt cx="12192000" cy="1909138"/>
          </a:xfrm>
        </p:grpSpPr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45A43FA3-E6AD-4BC1-8F03-3B181CC959C7}"/>
                </a:ext>
              </a:extLst>
            </p:cNvPr>
            <p:cNvSpPr/>
            <p:nvPr/>
          </p:nvSpPr>
          <p:spPr>
            <a:xfrm>
              <a:off x="0" y="4948862"/>
              <a:ext cx="12192000" cy="1909138"/>
            </a:xfrm>
            <a:custGeom>
              <a:avLst/>
              <a:gdLst>
                <a:gd name="connsiteX0" fmla="*/ 0 w 12192000"/>
                <a:gd name="connsiteY0" fmla="*/ 0 h 1909138"/>
                <a:gd name="connsiteX1" fmla="*/ 227719 w 12192000"/>
                <a:gd name="connsiteY1" fmla="*/ 142350 h 1909138"/>
                <a:gd name="connsiteX2" fmla="*/ 6096001 w 12192000"/>
                <a:gd name="connsiteY2" fmla="*/ 1628919 h 1909138"/>
                <a:gd name="connsiteX3" fmla="*/ 11964283 w 12192000"/>
                <a:gd name="connsiteY3" fmla="*/ 142350 h 1909138"/>
                <a:gd name="connsiteX4" fmla="*/ 12192000 w 12192000"/>
                <a:gd name="connsiteY4" fmla="*/ 1 h 1909138"/>
                <a:gd name="connsiteX5" fmla="*/ 12192000 w 12192000"/>
                <a:gd name="connsiteY5" fmla="*/ 1909138 h 1909138"/>
                <a:gd name="connsiteX6" fmla="*/ 0 w 12192000"/>
                <a:gd name="connsiteY6" fmla="*/ 1909138 h 1909138"/>
                <a:gd name="connsiteX7" fmla="*/ 0 w 12192000"/>
                <a:gd name="connsiteY7" fmla="*/ 0 h 1909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1909138">
                  <a:moveTo>
                    <a:pt x="0" y="0"/>
                  </a:moveTo>
                  <a:lnTo>
                    <a:pt x="227719" y="142350"/>
                  </a:lnTo>
                  <a:cubicBezTo>
                    <a:pt x="1777640" y="1065981"/>
                    <a:pt x="3836554" y="1628919"/>
                    <a:pt x="6096001" y="1628919"/>
                  </a:cubicBezTo>
                  <a:cubicBezTo>
                    <a:pt x="8355448" y="1628919"/>
                    <a:pt x="10414362" y="1065981"/>
                    <a:pt x="11964283" y="142350"/>
                  </a:cubicBezTo>
                  <a:lnTo>
                    <a:pt x="12192000" y="1"/>
                  </a:lnTo>
                  <a:lnTo>
                    <a:pt x="12192000" y="1909138"/>
                  </a:lnTo>
                  <a:lnTo>
                    <a:pt x="0" y="19091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F1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A3F741A2-2517-494A-868D-957D47F779A9}"/>
                </a:ext>
              </a:extLst>
            </p:cNvPr>
            <p:cNvSpPr/>
            <p:nvPr/>
          </p:nvSpPr>
          <p:spPr>
            <a:xfrm>
              <a:off x="0" y="5563852"/>
              <a:ext cx="12192000" cy="1294147"/>
            </a:xfrm>
            <a:custGeom>
              <a:avLst/>
              <a:gdLst>
                <a:gd name="connsiteX0" fmla="*/ 0 w 12192000"/>
                <a:gd name="connsiteY0" fmla="*/ 0 h 1909138"/>
                <a:gd name="connsiteX1" fmla="*/ 227719 w 12192000"/>
                <a:gd name="connsiteY1" fmla="*/ 142350 h 1909138"/>
                <a:gd name="connsiteX2" fmla="*/ 6096001 w 12192000"/>
                <a:gd name="connsiteY2" fmla="*/ 1628919 h 1909138"/>
                <a:gd name="connsiteX3" fmla="*/ 11964283 w 12192000"/>
                <a:gd name="connsiteY3" fmla="*/ 142350 h 1909138"/>
                <a:gd name="connsiteX4" fmla="*/ 12192000 w 12192000"/>
                <a:gd name="connsiteY4" fmla="*/ 1 h 1909138"/>
                <a:gd name="connsiteX5" fmla="*/ 12192000 w 12192000"/>
                <a:gd name="connsiteY5" fmla="*/ 1909138 h 1909138"/>
                <a:gd name="connsiteX6" fmla="*/ 0 w 12192000"/>
                <a:gd name="connsiteY6" fmla="*/ 1909138 h 1909138"/>
                <a:gd name="connsiteX7" fmla="*/ 0 w 12192000"/>
                <a:gd name="connsiteY7" fmla="*/ 0 h 1909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1909138">
                  <a:moveTo>
                    <a:pt x="0" y="0"/>
                  </a:moveTo>
                  <a:lnTo>
                    <a:pt x="227719" y="142350"/>
                  </a:lnTo>
                  <a:cubicBezTo>
                    <a:pt x="1777640" y="1065981"/>
                    <a:pt x="3836554" y="1628919"/>
                    <a:pt x="6096001" y="1628919"/>
                  </a:cubicBezTo>
                  <a:cubicBezTo>
                    <a:pt x="8355448" y="1628919"/>
                    <a:pt x="10414362" y="1065981"/>
                    <a:pt x="11964283" y="142350"/>
                  </a:cubicBezTo>
                  <a:lnTo>
                    <a:pt x="12192000" y="1"/>
                  </a:lnTo>
                  <a:lnTo>
                    <a:pt x="12192000" y="1909138"/>
                  </a:lnTo>
                  <a:lnTo>
                    <a:pt x="0" y="19091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AC2F9">
                <a:alpha val="11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8" name="Title 1">
            <a:extLst>
              <a:ext uri="{FF2B5EF4-FFF2-40B4-BE49-F238E27FC236}">
                <a16:creationId xmlns:a16="http://schemas.microsoft.com/office/drawing/2014/main" id="{7FE3BBEC-6455-0902-2844-F513929ECF47}"/>
              </a:ext>
            </a:extLst>
          </p:cNvPr>
          <p:cNvSpPr txBox="1">
            <a:spLocks/>
          </p:cNvSpPr>
          <p:nvPr/>
        </p:nvSpPr>
        <p:spPr>
          <a:xfrm>
            <a:off x="363331" y="395119"/>
            <a:ext cx="11655840" cy="89966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146304" tIns="91440" rIns="146304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algn="l" defTabSz="89587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919" b="0" i="0" u="none" kern="1200" cap="none" spc="-147" baseline="0" dirty="0">
                <a:ln w="3175"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Segoe UI Semibold" charset="0"/>
                <a:ea typeface="Segoe UI Semibold" charset="0"/>
                <a:cs typeface="Segoe UI Semibold" charset="0"/>
              </a:defRPr>
            </a:lvl1pPr>
          </a:lstStyle>
          <a:p>
            <a:pPr>
              <a:defRPr/>
            </a:pPr>
            <a:r>
              <a:rPr lang="fr-FR" sz="2400" spc="-100" dirty="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DEVELOPPEUR POWER PLATFORM (INTERMEDIAIRE) - 2/2</a:t>
            </a:r>
          </a:p>
        </p:txBody>
      </p:sp>
      <p:sp>
        <p:nvSpPr>
          <p:cNvPr id="62" name="Content Placeholder 3">
            <a:extLst>
              <a:ext uri="{FF2B5EF4-FFF2-40B4-BE49-F238E27FC236}">
                <a16:creationId xmlns:a16="http://schemas.microsoft.com/office/drawing/2014/main" id="{0EDFA85D-4CA0-FA93-9324-FCF28E8C8685}"/>
              </a:ext>
            </a:extLst>
          </p:cNvPr>
          <p:cNvSpPr txBox="1">
            <a:spLocks/>
          </p:cNvSpPr>
          <p:nvPr/>
        </p:nvSpPr>
        <p:spPr>
          <a:xfrm>
            <a:off x="363331" y="1490007"/>
            <a:ext cx="3374168" cy="3877985"/>
          </a:xfrm>
          <a:prstGeom prst="rect">
            <a:avLst/>
          </a:prstGeom>
        </p:spPr>
        <p:txBody>
          <a:bodyPr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1200" b="1" u="sng" dirty="0">
                <a:solidFill>
                  <a:srgbClr val="92D050"/>
                </a:solidFill>
              </a:rPr>
              <a:t>Objectifs</a:t>
            </a:r>
            <a:r>
              <a:rPr lang="en-GB" sz="1200" b="1" u="sng" dirty="0">
                <a:solidFill>
                  <a:srgbClr val="92D050"/>
                </a:solidFill>
              </a:rPr>
              <a:t> </a:t>
            </a:r>
            <a:r>
              <a:rPr lang="fr-FR" sz="1200" b="1" u="sng" dirty="0">
                <a:solidFill>
                  <a:srgbClr val="92D050"/>
                </a:solidFill>
              </a:rPr>
              <a:t>pédagogiques</a:t>
            </a:r>
            <a:r>
              <a:rPr lang="en-GB" sz="1200" b="1" u="sng" dirty="0">
                <a:solidFill>
                  <a:srgbClr val="92D050"/>
                </a:solidFill>
              </a:rPr>
              <a:t> :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Créer une conception technique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Configurer </a:t>
            </a:r>
            <a:r>
              <a:rPr lang="fr-FR" sz="1200" dirty="0" err="1">
                <a:solidFill>
                  <a:schemeClr val="tx2"/>
                </a:solidFill>
              </a:rPr>
              <a:t>Dataverse</a:t>
            </a:r>
            <a:endParaRPr lang="fr-FR" sz="1200" dirty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Créer et configurer Power Apps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Configurer l'automatisation des processus d'entreprise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Étendre l'expérience utilisateur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Élargir la plate-forme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Développer les intégrations</a:t>
            </a:r>
          </a:p>
        </p:txBody>
      </p:sp>
      <p:sp>
        <p:nvSpPr>
          <p:cNvPr id="65" name="ZoneTexte 64">
            <a:extLst>
              <a:ext uri="{FF2B5EF4-FFF2-40B4-BE49-F238E27FC236}">
                <a16:creationId xmlns:a16="http://schemas.microsoft.com/office/drawing/2014/main" id="{65BFF171-AE75-B49F-266D-33D6B5295CA1}"/>
              </a:ext>
            </a:extLst>
          </p:cNvPr>
          <p:cNvSpPr txBox="1"/>
          <p:nvPr/>
        </p:nvSpPr>
        <p:spPr>
          <a:xfrm>
            <a:off x="11386009" y="6344728"/>
            <a:ext cx="5373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2023</a:t>
            </a:r>
            <a:endParaRPr lang="en-US" sz="12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DEB23E2-32A9-D713-D188-C0ACF3D1A89B}"/>
              </a:ext>
            </a:extLst>
          </p:cNvPr>
          <p:cNvSpPr/>
          <p:nvPr/>
        </p:nvSpPr>
        <p:spPr>
          <a:xfrm>
            <a:off x="268664" y="1358283"/>
            <a:ext cx="3877208" cy="51045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492A49BC-E6ED-D715-813A-B8493841A1DA}"/>
              </a:ext>
            </a:extLst>
          </p:cNvPr>
          <p:cNvGrpSpPr/>
          <p:nvPr/>
        </p:nvGrpSpPr>
        <p:grpSpPr>
          <a:xfrm>
            <a:off x="4408605" y="5666520"/>
            <a:ext cx="2734352" cy="899664"/>
            <a:chOff x="9161387" y="1708952"/>
            <a:chExt cx="2857784" cy="89966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183CE0A-6AF4-BFD9-BD8B-E31A75686E64}"/>
                </a:ext>
              </a:extLst>
            </p:cNvPr>
            <p:cNvSpPr/>
            <p:nvPr/>
          </p:nvSpPr>
          <p:spPr>
            <a:xfrm>
              <a:off x="9161387" y="1714673"/>
              <a:ext cx="2857784" cy="797708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Content Placeholder 3">
              <a:extLst>
                <a:ext uri="{FF2B5EF4-FFF2-40B4-BE49-F238E27FC236}">
                  <a16:creationId xmlns:a16="http://schemas.microsoft.com/office/drawing/2014/main" id="{AC708A79-68E0-2F9A-ACC5-6B5B756D2EF4}"/>
                </a:ext>
              </a:extLst>
            </p:cNvPr>
            <p:cNvSpPr txBox="1">
              <a:spLocks/>
            </p:cNvSpPr>
            <p:nvPr/>
          </p:nvSpPr>
          <p:spPr>
            <a:xfrm>
              <a:off x="9161387" y="1708952"/>
              <a:ext cx="2784886" cy="899664"/>
            </a:xfrm>
            <a:prstGeom prst="rect">
              <a:avLst/>
            </a:prstGeom>
          </p:spPr>
          <p:txBody>
            <a:bodyPr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fr-FR" sz="1200" b="1" dirty="0">
                  <a:solidFill>
                    <a:schemeClr val="tx2"/>
                  </a:solidFill>
                </a:rPr>
                <a:t>Certification (en option)</a:t>
              </a:r>
            </a:p>
            <a:p>
              <a:pPr lvl="1">
                <a:buFont typeface="Courier New" panose="02070309020205020404" pitchFamily="49" charset="0"/>
                <a:buChar char="o"/>
              </a:pPr>
              <a:r>
                <a:rPr lang="fr-FR" sz="1000" dirty="0">
                  <a:solidFill>
                    <a:schemeClr val="tx2"/>
                  </a:solidFill>
                </a:rPr>
                <a:t>Prévoir l'achat d'un voucher en supplément</a:t>
              </a:r>
            </a:p>
            <a:p>
              <a:pPr lvl="1">
                <a:buFont typeface="Courier New" panose="02070309020205020404" pitchFamily="49" charset="0"/>
                <a:buChar char="o"/>
              </a:pPr>
              <a:r>
                <a:rPr lang="fr-FR" sz="1000" dirty="0">
                  <a:solidFill>
                    <a:schemeClr val="tx2"/>
                  </a:solidFill>
                </a:rPr>
                <a:t>Préparation au passage de l’examen</a:t>
              </a:r>
              <a:endParaRPr lang="en-GB" sz="1200" dirty="0">
                <a:solidFill>
                  <a:schemeClr val="tx2"/>
                </a:solidFill>
              </a:endParaRPr>
            </a:p>
          </p:txBody>
        </p:sp>
      </p:grp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62787D70-451C-8581-76ED-9934C62324B1}"/>
              </a:ext>
            </a:extLst>
          </p:cNvPr>
          <p:cNvSpPr txBox="1">
            <a:spLocks/>
          </p:cNvSpPr>
          <p:nvPr/>
        </p:nvSpPr>
        <p:spPr>
          <a:xfrm>
            <a:off x="4408606" y="1390271"/>
            <a:ext cx="2488474" cy="899664"/>
          </a:xfrm>
          <a:prstGeom prst="rect">
            <a:avLst/>
          </a:prstGeom>
        </p:spPr>
        <p:txBody>
          <a:bodyPr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200" b="1" dirty="0">
                <a:solidFill>
                  <a:schemeClr val="tx2"/>
                </a:solidFill>
              </a:rPr>
              <a:t>Durée : 7 jours  (49 h)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EEBC098-0655-7571-7573-1A0DE7DD2A6B}"/>
              </a:ext>
            </a:extLst>
          </p:cNvPr>
          <p:cNvSpPr/>
          <p:nvPr/>
        </p:nvSpPr>
        <p:spPr>
          <a:xfrm>
            <a:off x="4408606" y="1358283"/>
            <a:ext cx="1912285" cy="899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49AA0D44-959C-80ED-86C4-847A87D4A2F5}"/>
              </a:ext>
            </a:extLst>
          </p:cNvPr>
          <p:cNvSpPr txBox="1">
            <a:spLocks/>
          </p:cNvSpPr>
          <p:nvPr/>
        </p:nvSpPr>
        <p:spPr>
          <a:xfrm>
            <a:off x="4408606" y="2404658"/>
            <a:ext cx="3704380" cy="899664"/>
          </a:xfrm>
          <a:prstGeom prst="rect">
            <a:avLst/>
          </a:prstGeom>
        </p:spPr>
        <p:txBody>
          <a:bodyPr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200" b="1" dirty="0">
                <a:solidFill>
                  <a:schemeClr val="tx2"/>
                </a:solidFill>
              </a:rPr>
              <a:t>Prérequis</a:t>
            </a:r>
          </a:p>
          <a:p>
            <a:r>
              <a:rPr lang="fr-FR" sz="1200" dirty="0">
                <a:solidFill>
                  <a:schemeClr val="tx2"/>
                </a:solidFill>
              </a:rPr>
              <a:t>Les candidats doivent avoir une connaissance de base de Power Platform</a:t>
            </a:r>
          </a:p>
          <a:p>
            <a:r>
              <a:rPr lang="fr-FR" sz="1200" dirty="0">
                <a:solidFill>
                  <a:schemeClr val="tx2"/>
                </a:solidFill>
              </a:rPr>
              <a:t>Les candidats doivent avoir une expérience de développement en JavaScript, JSON, </a:t>
            </a:r>
            <a:r>
              <a:rPr lang="fr-FR" sz="1200" dirty="0" err="1">
                <a:solidFill>
                  <a:schemeClr val="tx2"/>
                </a:solidFill>
              </a:rPr>
              <a:t>TypeScript</a:t>
            </a:r>
            <a:r>
              <a:rPr lang="fr-FR" sz="1200" dirty="0">
                <a:solidFill>
                  <a:schemeClr val="tx2"/>
                </a:solidFill>
              </a:rPr>
              <a:t>, C#, HTML, .NET, Microsoft Azure, Microsoft 365, RESTful Web Services, ASP.NET et Power BI</a:t>
            </a:r>
            <a:br>
              <a:rPr lang="fr-FR" sz="1200" dirty="0">
                <a:solidFill>
                  <a:schemeClr val="tx2"/>
                </a:solidFill>
              </a:rPr>
            </a:br>
            <a:endParaRPr lang="fr-FR" sz="1200" dirty="0">
              <a:solidFill>
                <a:schemeClr val="tx2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02C895-9CBA-5914-FC23-A8AE5CB57D91}"/>
              </a:ext>
            </a:extLst>
          </p:cNvPr>
          <p:cNvSpPr/>
          <p:nvPr/>
        </p:nvSpPr>
        <p:spPr>
          <a:xfrm>
            <a:off x="4408605" y="2372670"/>
            <a:ext cx="3877209" cy="1663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122" name="Picture 2" descr="Microsoft Certified: Power Platform Developer Associate badge image. Issued by Microsoft">
            <a:extLst>
              <a:ext uri="{FF2B5EF4-FFF2-40B4-BE49-F238E27FC236}">
                <a16:creationId xmlns:a16="http://schemas.microsoft.com/office/drawing/2014/main" id="{C883E204-CA9A-139E-1FCE-2D16749BCA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2140" y="4241992"/>
            <a:ext cx="1324319" cy="1324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191ADB69-1BBC-BDCB-41C0-008752DC15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15292" y="45654"/>
            <a:ext cx="1593849" cy="69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314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Rounded Rectangle 109">
            <a:extLst>
              <a:ext uri="{FF2B5EF4-FFF2-40B4-BE49-F238E27FC236}">
                <a16:creationId xmlns:a16="http://schemas.microsoft.com/office/drawing/2014/main" id="{FE924B0A-EE56-47DC-A2B2-4E228E4169C0}"/>
              </a:ext>
            </a:extLst>
          </p:cNvPr>
          <p:cNvSpPr/>
          <p:nvPr/>
        </p:nvSpPr>
        <p:spPr>
          <a:xfrm>
            <a:off x="10744964" y="6914539"/>
            <a:ext cx="2094671" cy="354514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1BED403C-A43A-4B47-BB94-C2A67956DCC4}"/>
              </a:ext>
            </a:extLst>
          </p:cNvPr>
          <p:cNvGrpSpPr/>
          <p:nvPr/>
        </p:nvGrpSpPr>
        <p:grpSpPr>
          <a:xfrm>
            <a:off x="-1" y="4941426"/>
            <a:ext cx="12192000" cy="1909138"/>
            <a:chOff x="0" y="4948862"/>
            <a:chExt cx="12192000" cy="1909138"/>
          </a:xfrm>
        </p:grpSpPr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45A43FA3-E6AD-4BC1-8F03-3B181CC959C7}"/>
                </a:ext>
              </a:extLst>
            </p:cNvPr>
            <p:cNvSpPr/>
            <p:nvPr/>
          </p:nvSpPr>
          <p:spPr>
            <a:xfrm>
              <a:off x="0" y="4948862"/>
              <a:ext cx="12192000" cy="1909138"/>
            </a:xfrm>
            <a:custGeom>
              <a:avLst/>
              <a:gdLst>
                <a:gd name="connsiteX0" fmla="*/ 0 w 12192000"/>
                <a:gd name="connsiteY0" fmla="*/ 0 h 1909138"/>
                <a:gd name="connsiteX1" fmla="*/ 227719 w 12192000"/>
                <a:gd name="connsiteY1" fmla="*/ 142350 h 1909138"/>
                <a:gd name="connsiteX2" fmla="*/ 6096001 w 12192000"/>
                <a:gd name="connsiteY2" fmla="*/ 1628919 h 1909138"/>
                <a:gd name="connsiteX3" fmla="*/ 11964283 w 12192000"/>
                <a:gd name="connsiteY3" fmla="*/ 142350 h 1909138"/>
                <a:gd name="connsiteX4" fmla="*/ 12192000 w 12192000"/>
                <a:gd name="connsiteY4" fmla="*/ 1 h 1909138"/>
                <a:gd name="connsiteX5" fmla="*/ 12192000 w 12192000"/>
                <a:gd name="connsiteY5" fmla="*/ 1909138 h 1909138"/>
                <a:gd name="connsiteX6" fmla="*/ 0 w 12192000"/>
                <a:gd name="connsiteY6" fmla="*/ 1909138 h 1909138"/>
                <a:gd name="connsiteX7" fmla="*/ 0 w 12192000"/>
                <a:gd name="connsiteY7" fmla="*/ 0 h 1909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1909138">
                  <a:moveTo>
                    <a:pt x="0" y="0"/>
                  </a:moveTo>
                  <a:lnTo>
                    <a:pt x="227719" y="142350"/>
                  </a:lnTo>
                  <a:cubicBezTo>
                    <a:pt x="1777640" y="1065981"/>
                    <a:pt x="3836554" y="1628919"/>
                    <a:pt x="6096001" y="1628919"/>
                  </a:cubicBezTo>
                  <a:cubicBezTo>
                    <a:pt x="8355448" y="1628919"/>
                    <a:pt x="10414362" y="1065981"/>
                    <a:pt x="11964283" y="142350"/>
                  </a:cubicBezTo>
                  <a:lnTo>
                    <a:pt x="12192000" y="1"/>
                  </a:lnTo>
                  <a:lnTo>
                    <a:pt x="12192000" y="1909138"/>
                  </a:lnTo>
                  <a:lnTo>
                    <a:pt x="0" y="19091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F1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A3F741A2-2517-494A-868D-957D47F779A9}"/>
                </a:ext>
              </a:extLst>
            </p:cNvPr>
            <p:cNvSpPr/>
            <p:nvPr/>
          </p:nvSpPr>
          <p:spPr>
            <a:xfrm>
              <a:off x="0" y="5563852"/>
              <a:ext cx="12192000" cy="1294147"/>
            </a:xfrm>
            <a:custGeom>
              <a:avLst/>
              <a:gdLst>
                <a:gd name="connsiteX0" fmla="*/ 0 w 12192000"/>
                <a:gd name="connsiteY0" fmla="*/ 0 h 1909138"/>
                <a:gd name="connsiteX1" fmla="*/ 227719 w 12192000"/>
                <a:gd name="connsiteY1" fmla="*/ 142350 h 1909138"/>
                <a:gd name="connsiteX2" fmla="*/ 6096001 w 12192000"/>
                <a:gd name="connsiteY2" fmla="*/ 1628919 h 1909138"/>
                <a:gd name="connsiteX3" fmla="*/ 11964283 w 12192000"/>
                <a:gd name="connsiteY3" fmla="*/ 142350 h 1909138"/>
                <a:gd name="connsiteX4" fmla="*/ 12192000 w 12192000"/>
                <a:gd name="connsiteY4" fmla="*/ 1 h 1909138"/>
                <a:gd name="connsiteX5" fmla="*/ 12192000 w 12192000"/>
                <a:gd name="connsiteY5" fmla="*/ 1909138 h 1909138"/>
                <a:gd name="connsiteX6" fmla="*/ 0 w 12192000"/>
                <a:gd name="connsiteY6" fmla="*/ 1909138 h 1909138"/>
                <a:gd name="connsiteX7" fmla="*/ 0 w 12192000"/>
                <a:gd name="connsiteY7" fmla="*/ 0 h 1909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1909138">
                  <a:moveTo>
                    <a:pt x="0" y="0"/>
                  </a:moveTo>
                  <a:lnTo>
                    <a:pt x="227719" y="142350"/>
                  </a:lnTo>
                  <a:cubicBezTo>
                    <a:pt x="1777640" y="1065981"/>
                    <a:pt x="3836554" y="1628919"/>
                    <a:pt x="6096001" y="1628919"/>
                  </a:cubicBezTo>
                  <a:cubicBezTo>
                    <a:pt x="8355448" y="1628919"/>
                    <a:pt x="10414362" y="1065981"/>
                    <a:pt x="11964283" y="142350"/>
                  </a:cubicBezTo>
                  <a:lnTo>
                    <a:pt x="12192000" y="1"/>
                  </a:lnTo>
                  <a:lnTo>
                    <a:pt x="12192000" y="1909138"/>
                  </a:lnTo>
                  <a:lnTo>
                    <a:pt x="0" y="19091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AC2F9">
                <a:alpha val="11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8" name="Title 1">
            <a:extLst>
              <a:ext uri="{FF2B5EF4-FFF2-40B4-BE49-F238E27FC236}">
                <a16:creationId xmlns:a16="http://schemas.microsoft.com/office/drawing/2014/main" id="{7FE3BBEC-6455-0902-2844-F513929ECF47}"/>
              </a:ext>
            </a:extLst>
          </p:cNvPr>
          <p:cNvSpPr txBox="1">
            <a:spLocks/>
          </p:cNvSpPr>
          <p:nvPr/>
        </p:nvSpPr>
        <p:spPr>
          <a:xfrm>
            <a:off x="363331" y="395119"/>
            <a:ext cx="11655840" cy="89966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146304" tIns="91440" rIns="146304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algn="l" defTabSz="89587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919" b="0" i="0" u="none" kern="1200" cap="none" spc="-147" baseline="0" dirty="0">
                <a:ln w="3175"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Segoe UI Semibold" charset="0"/>
                <a:ea typeface="Segoe UI Semibold" charset="0"/>
                <a:cs typeface="Segoe UI Semibold" charset="0"/>
              </a:defRPr>
            </a:lvl1pPr>
          </a:lstStyle>
          <a:p>
            <a:pPr>
              <a:defRPr/>
            </a:pPr>
            <a:r>
              <a:rPr lang="fr-FR" sz="2400" spc="-100" dirty="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DATA ANALYST POWER BI (INTERMEDIAIRE) - 1/2</a:t>
            </a:r>
          </a:p>
        </p:txBody>
      </p:sp>
      <p:sp>
        <p:nvSpPr>
          <p:cNvPr id="62" name="Content Placeholder 3">
            <a:extLst>
              <a:ext uri="{FF2B5EF4-FFF2-40B4-BE49-F238E27FC236}">
                <a16:creationId xmlns:a16="http://schemas.microsoft.com/office/drawing/2014/main" id="{0EDFA85D-4CA0-FA93-9324-FCF28E8C8685}"/>
              </a:ext>
            </a:extLst>
          </p:cNvPr>
          <p:cNvSpPr txBox="1">
            <a:spLocks/>
          </p:cNvSpPr>
          <p:nvPr/>
        </p:nvSpPr>
        <p:spPr>
          <a:xfrm>
            <a:off x="159145" y="1065321"/>
            <a:ext cx="3374168" cy="4302672"/>
          </a:xfrm>
          <a:prstGeom prst="rect">
            <a:avLst/>
          </a:prstGeom>
        </p:spPr>
        <p:txBody>
          <a:bodyPr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1200" b="1" u="sng" dirty="0">
                <a:solidFill>
                  <a:srgbClr val="92D050"/>
                </a:solidFill>
              </a:rPr>
              <a:t>Objectifs</a:t>
            </a:r>
            <a:r>
              <a:rPr lang="en-GB" sz="1200" b="1" u="sng" dirty="0">
                <a:solidFill>
                  <a:srgbClr val="92D050"/>
                </a:solidFill>
              </a:rPr>
              <a:t> </a:t>
            </a:r>
            <a:r>
              <a:rPr lang="fr-FR" sz="1200" b="1" u="sng" dirty="0">
                <a:solidFill>
                  <a:srgbClr val="92D050"/>
                </a:solidFill>
              </a:rPr>
              <a:t>pédagogiques</a:t>
            </a:r>
            <a:r>
              <a:rPr lang="en-GB" sz="1200" b="1" u="sng" dirty="0">
                <a:solidFill>
                  <a:srgbClr val="92D050"/>
                </a:solidFill>
              </a:rPr>
              <a:t> :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Acquérir, nettoyer et transformer des données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Modeler des données pour la performance et l’évolutivité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Concevoir et créer des rapports pour l’analyse des données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Appliquer et réaliser des analyses de rapports avancées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Gérer et partager des éléments de rapports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Créer des rapports paginés dans Power BI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61C9B05F-FA86-19DC-E3D8-82E9E3EB0CCE}"/>
              </a:ext>
            </a:extLst>
          </p:cNvPr>
          <p:cNvSpPr txBox="1">
            <a:spLocks/>
          </p:cNvSpPr>
          <p:nvPr/>
        </p:nvSpPr>
        <p:spPr>
          <a:xfrm>
            <a:off x="3627981" y="967666"/>
            <a:ext cx="8481160" cy="5708341"/>
          </a:xfrm>
          <a:prstGeom prst="rect">
            <a:avLst/>
          </a:prstGeom>
        </p:spPr>
        <p:txBody>
          <a:bodyPr numCol="3"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1100" b="1" u="sng" dirty="0">
                <a:solidFill>
                  <a:srgbClr val="92D050"/>
                </a:solidFill>
              </a:rPr>
              <a:t>Programme de la formation :</a:t>
            </a:r>
          </a:p>
          <a:p>
            <a:r>
              <a:rPr lang="fr-FR" sz="1100" b="1" dirty="0">
                <a:solidFill>
                  <a:schemeClr val="tx2"/>
                </a:solidFill>
              </a:rPr>
              <a:t>Bien démarrer avec l’analytique données Microsoft </a:t>
            </a:r>
            <a:endParaRPr lang="fr-FR" sz="900" dirty="0">
              <a:solidFill>
                <a:schemeClr val="tx2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Analytique données et Microsoft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Prise en main de Power BI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u="sng" dirty="0">
                <a:solidFill>
                  <a:schemeClr val="tx2"/>
                </a:solidFill>
              </a:rPr>
              <a:t>Travaux pratiques </a:t>
            </a:r>
            <a:r>
              <a:rPr lang="fr-FR" sz="900" dirty="0">
                <a:solidFill>
                  <a:schemeClr val="tx2"/>
                </a:solidFill>
              </a:rPr>
              <a:t>: Bien démarrer dans Power BI Desktop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fr-FR" sz="800" dirty="0">
                <a:solidFill>
                  <a:schemeClr val="tx2"/>
                </a:solidFill>
              </a:rPr>
              <a:t>Prise en main</a:t>
            </a:r>
            <a:endParaRPr lang="fr-FR" sz="900" dirty="0">
              <a:solidFill>
                <a:schemeClr val="tx2"/>
              </a:solidFill>
            </a:endParaRPr>
          </a:p>
          <a:p>
            <a:r>
              <a:rPr lang="fr-FR" sz="1100" b="1" dirty="0">
                <a:solidFill>
                  <a:schemeClr val="tx2"/>
                </a:solidFill>
              </a:rPr>
              <a:t>Préparer les données dans Power BI</a:t>
            </a:r>
            <a:endParaRPr lang="fr-FR" sz="900" dirty="0">
              <a:solidFill>
                <a:schemeClr val="tx2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Obtenir des données provenant de plusieurs sources de données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u="sng" dirty="0">
                <a:solidFill>
                  <a:schemeClr val="tx2"/>
                </a:solidFill>
              </a:rPr>
              <a:t>Travaux pratiques </a:t>
            </a:r>
            <a:r>
              <a:rPr lang="fr-FR" sz="900" dirty="0">
                <a:solidFill>
                  <a:schemeClr val="tx2"/>
                </a:solidFill>
              </a:rPr>
              <a:t>: Préparation des données dans Power BI Desktop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fr-FR" sz="800" dirty="0">
                <a:solidFill>
                  <a:schemeClr val="tx2"/>
                </a:solidFill>
              </a:rPr>
              <a:t>Préparer les données</a:t>
            </a:r>
            <a:endParaRPr lang="fr-FR" sz="900" dirty="0">
              <a:solidFill>
                <a:schemeClr val="tx2"/>
              </a:solidFill>
            </a:endParaRPr>
          </a:p>
          <a:p>
            <a:r>
              <a:rPr lang="fr-FR" sz="1100" b="1" dirty="0">
                <a:solidFill>
                  <a:schemeClr val="tx2"/>
                </a:solidFill>
              </a:rPr>
              <a:t>Nettoyer, transformer et charger des données dans Power BI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Mise en forme des données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Renforcer la structure des données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Profilage des données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u="sng" dirty="0">
                <a:solidFill>
                  <a:schemeClr val="tx2"/>
                </a:solidFill>
              </a:rPr>
              <a:t>Travaux pratiques </a:t>
            </a:r>
            <a:r>
              <a:rPr lang="fr-FR" sz="900" dirty="0">
                <a:solidFill>
                  <a:schemeClr val="tx2"/>
                </a:solidFill>
              </a:rPr>
              <a:t>: Transformation et chargement de données dans Power BI Desktop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fr-FR" sz="800" dirty="0">
                <a:solidFill>
                  <a:schemeClr val="tx2"/>
                </a:solidFill>
              </a:rPr>
              <a:t>Chargement des données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fr-FR" sz="900" dirty="0">
              <a:solidFill>
                <a:schemeClr val="tx2"/>
              </a:solidFill>
            </a:endParaRPr>
          </a:p>
          <a:p>
            <a:r>
              <a:rPr lang="fr-FR" sz="1100" b="1" dirty="0">
                <a:solidFill>
                  <a:schemeClr val="tx2"/>
                </a:solidFill>
              </a:rPr>
              <a:t>Concevoir un modèle de données dans Power BI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Introduction à la modélisation des données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Utilisation des tables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Dimensions et hiérarchies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u="sng" dirty="0">
                <a:solidFill>
                  <a:schemeClr val="tx2"/>
                </a:solidFill>
              </a:rPr>
              <a:t>Travaux pratiques </a:t>
            </a:r>
            <a:r>
              <a:rPr lang="fr-FR" sz="900" dirty="0">
                <a:solidFill>
                  <a:schemeClr val="tx2"/>
                </a:solidFill>
              </a:rPr>
              <a:t>: Modélisation des données dans Power BI Desktop 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fr-FR" sz="800" dirty="0">
                <a:solidFill>
                  <a:schemeClr val="tx2"/>
                </a:solidFill>
              </a:rPr>
              <a:t>Créer des relations de modèles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fr-FR" sz="800" dirty="0">
                <a:solidFill>
                  <a:schemeClr val="tx2"/>
                </a:solidFill>
              </a:rPr>
              <a:t>Configurer des tables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fr-FR" sz="800" dirty="0">
                <a:solidFill>
                  <a:schemeClr val="tx2"/>
                </a:solidFill>
              </a:rPr>
              <a:t>Passer en revue l'interface du modèle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fr-FR" sz="800" dirty="0">
                <a:solidFill>
                  <a:schemeClr val="tx2"/>
                </a:solidFill>
              </a:rPr>
              <a:t>Créer des mesures rapides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fr-FR" sz="800" dirty="0">
                <a:solidFill>
                  <a:schemeClr val="tx2"/>
                </a:solidFill>
              </a:rPr>
              <a:t>Configurer des relations plusieurs-à-plusieurs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fr-FR" sz="800" dirty="0">
                <a:solidFill>
                  <a:schemeClr val="tx2"/>
                </a:solidFill>
              </a:rPr>
              <a:t>Appliquer la sécurité au niveau des lignes</a:t>
            </a:r>
          </a:p>
          <a:p>
            <a:r>
              <a:rPr lang="fr-FR" sz="1100" b="1" dirty="0">
                <a:solidFill>
                  <a:schemeClr val="tx2"/>
                </a:solidFill>
              </a:rPr>
              <a:t>Créer des calculs dans des modèles en utilisant DAX dans Power BI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Introduction à DAX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Contexte de DAX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Utilisation avancée de DAX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u="sng" dirty="0">
                <a:solidFill>
                  <a:schemeClr val="tx2"/>
                </a:solidFill>
              </a:rPr>
              <a:t>Travaux pratiques </a:t>
            </a:r>
            <a:r>
              <a:rPr lang="fr-FR" sz="900" dirty="0">
                <a:solidFill>
                  <a:schemeClr val="tx2"/>
                </a:solidFill>
              </a:rPr>
              <a:t>: Utilisation de DAX dans Power BI Desktop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fr-FR" sz="800" dirty="0">
                <a:solidFill>
                  <a:schemeClr val="tx2"/>
                </a:solidFill>
              </a:rPr>
              <a:t>Créer des tables calculées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fr-FR" sz="800" dirty="0">
                <a:solidFill>
                  <a:schemeClr val="tx2"/>
                </a:solidFill>
              </a:rPr>
              <a:t>Créer des colonnes calculées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fr-FR" sz="800" dirty="0">
                <a:solidFill>
                  <a:schemeClr val="tx2"/>
                </a:solidFill>
              </a:rPr>
              <a:t>Créer des mesures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fr-FR" sz="800" dirty="0">
                <a:solidFill>
                  <a:schemeClr val="tx2"/>
                </a:solidFill>
              </a:rPr>
              <a:t>Utiliser la fonction CALCULATE() pour manipuler le contexte de filtre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fr-FR" sz="800" dirty="0">
                <a:solidFill>
                  <a:schemeClr val="tx2"/>
                </a:solidFill>
              </a:rPr>
              <a:t>Utiliser les fonctions Time Intelligence</a:t>
            </a:r>
          </a:p>
          <a:p>
            <a:r>
              <a:rPr lang="fr-FR" sz="1100" b="1" dirty="0">
                <a:solidFill>
                  <a:schemeClr val="tx2"/>
                </a:solidFill>
              </a:rPr>
              <a:t>Optimiser les performances d’un modèle dans Power BI </a:t>
            </a:r>
            <a:endParaRPr lang="fr-FR" sz="900" dirty="0">
              <a:solidFill>
                <a:schemeClr val="tx2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Optimiser le modèle en matière de niveau de performance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Optimiser des modèles </a:t>
            </a:r>
            <a:r>
              <a:rPr lang="fr-FR" sz="900" dirty="0" err="1">
                <a:solidFill>
                  <a:schemeClr val="tx2"/>
                </a:solidFill>
              </a:rPr>
              <a:t>DirectQuery</a:t>
            </a:r>
            <a:endParaRPr lang="fr-FR" sz="900" dirty="0">
              <a:solidFill>
                <a:schemeClr val="tx2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Créer et gérer des agrégations</a:t>
            </a:r>
          </a:p>
          <a:p>
            <a:r>
              <a:rPr lang="fr-FR" sz="1100" b="1" dirty="0">
                <a:solidFill>
                  <a:schemeClr val="tx2"/>
                </a:solidFill>
              </a:rPr>
              <a:t>Créer des rapports dans Power BI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Concevoir un rapport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Améliorer un rapport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u="sng" dirty="0">
                <a:solidFill>
                  <a:schemeClr val="tx2"/>
                </a:solidFill>
              </a:rPr>
              <a:t>Travaux pratiques </a:t>
            </a:r>
            <a:r>
              <a:rPr lang="fr-FR" sz="900" dirty="0">
                <a:solidFill>
                  <a:schemeClr val="tx2"/>
                </a:solidFill>
              </a:rPr>
              <a:t>:Conception d’un rapport dans Power BI Desktop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fr-FR" sz="800" dirty="0">
                <a:solidFill>
                  <a:schemeClr val="tx2"/>
                </a:solidFill>
              </a:rPr>
              <a:t>Créer une connexion active dans Power BI Desktop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fr-FR" sz="800" dirty="0">
                <a:solidFill>
                  <a:schemeClr val="tx2"/>
                </a:solidFill>
              </a:rPr>
              <a:t>Créer un rapport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fr-FR" sz="800" dirty="0">
                <a:solidFill>
                  <a:schemeClr val="tx2"/>
                </a:solidFill>
              </a:rPr>
              <a:t>Configurer les champs visuels et les propriétés de mise en forme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fr-FR" sz="800" dirty="0">
                <a:solidFill>
                  <a:schemeClr val="tx2"/>
                </a:solidFill>
              </a:rPr>
              <a:t>Créer et configurer une synchronisation de segments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fr-FR" sz="800" dirty="0">
                <a:solidFill>
                  <a:schemeClr val="tx2"/>
                </a:solidFill>
              </a:rPr>
              <a:t>Créer une page d'extraction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fr-FR" sz="800" dirty="0">
                <a:solidFill>
                  <a:schemeClr val="tx2"/>
                </a:solidFill>
              </a:rPr>
              <a:t>Appliquer une mise en forme conditionnelle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fr-FR" sz="800" dirty="0">
                <a:solidFill>
                  <a:schemeClr val="tx2"/>
                </a:solidFill>
              </a:rPr>
              <a:t>Créer et utiliser des signets</a:t>
            </a:r>
          </a:p>
          <a:p>
            <a:r>
              <a:rPr lang="fr-FR" sz="1100" b="1" dirty="0">
                <a:solidFill>
                  <a:schemeClr val="tx2"/>
                </a:solidFill>
              </a:rPr>
              <a:t>Créer des tableaux de bord dans Power BI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Création d'un tableau de bord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Tableaux de bord en temps réel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Améliorer un tableau de bord</a:t>
            </a:r>
          </a:p>
          <a:p>
            <a:r>
              <a:rPr lang="fr-FR" sz="1100" b="1" dirty="0">
                <a:solidFill>
                  <a:schemeClr val="tx2"/>
                </a:solidFill>
              </a:rPr>
              <a:t>Améliorer les rapports du point de vue de l’utilisabilité et de la narration dans Power BI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Présentation du rapport paginé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Créer des rapports paginés</a:t>
            </a:r>
          </a:p>
          <a:p>
            <a:r>
              <a:rPr lang="fr-FR" sz="1100" b="1" dirty="0">
                <a:solidFill>
                  <a:schemeClr val="tx2"/>
                </a:solidFill>
              </a:rPr>
              <a:t>Effectuer de l’analytique avancée dans Power BI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Analytique avancée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Insights sur les données par le biais de visuels d’intelligence artificielle</a:t>
            </a:r>
          </a:p>
          <a:p>
            <a:r>
              <a:rPr lang="fr-FR" sz="1100" b="1" dirty="0">
                <a:solidFill>
                  <a:schemeClr val="tx2"/>
                </a:solidFill>
              </a:rPr>
              <a:t>Gérer les jeux des données dans Power BI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Paramètres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Groupes de données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Sécurité dans Power BI</a:t>
            </a:r>
          </a:p>
          <a:p>
            <a:r>
              <a:rPr lang="fr-FR" sz="1100" b="1" dirty="0">
                <a:solidFill>
                  <a:schemeClr val="tx2"/>
                </a:solidFill>
              </a:rPr>
              <a:t>Créer et gérer des espaces de travail dans Power BI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Créer des espaces de travail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dirty="0">
                <a:solidFill>
                  <a:schemeClr val="tx2"/>
                </a:solidFill>
              </a:rPr>
              <a:t>Partage et gestion des ressources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900" u="sng" dirty="0">
                <a:solidFill>
                  <a:schemeClr val="tx2"/>
                </a:solidFill>
              </a:rPr>
              <a:t>Travaux pratiques </a:t>
            </a:r>
            <a:r>
              <a:rPr lang="fr-FR" sz="900" dirty="0">
                <a:solidFill>
                  <a:schemeClr val="tx2"/>
                </a:solidFill>
              </a:rPr>
              <a:t>: Publication et partage du contenu Power BI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fr-FR" sz="800" dirty="0">
                <a:solidFill>
                  <a:schemeClr val="tx2"/>
                </a:solidFill>
              </a:rPr>
              <a:t>Mapper des principes de sécurité pour les rôles de jeux de données 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fr-FR" sz="800" dirty="0">
                <a:solidFill>
                  <a:schemeClr val="tx2"/>
                </a:solidFill>
              </a:rPr>
              <a:t>Partager un tableau de bord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fr-FR" sz="800" dirty="0">
                <a:solidFill>
                  <a:schemeClr val="tx2"/>
                </a:solidFill>
              </a:rPr>
              <a:t>Publier une application</a:t>
            </a:r>
          </a:p>
          <a:p>
            <a:pPr marL="228600" lvl="1" indent="0">
              <a:buNone/>
            </a:pPr>
            <a:endParaRPr lang="fr-FR" sz="900" dirty="0">
              <a:solidFill>
                <a:schemeClr val="tx2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GB" sz="1100" dirty="0">
              <a:solidFill>
                <a:schemeClr val="tx2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DEB23E2-32A9-D713-D188-C0ACF3D1A89B}"/>
              </a:ext>
            </a:extLst>
          </p:cNvPr>
          <p:cNvSpPr/>
          <p:nvPr/>
        </p:nvSpPr>
        <p:spPr>
          <a:xfrm>
            <a:off x="64478" y="967667"/>
            <a:ext cx="3406691" cy="57971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6A72547-C24D-B3B1-B72E-570A5F8E0FA0}"/>
              </a:ext>
            </a:extLst>
          </p:cNvPr>
          <p:cNvSpPr/>
          <p:nvPr/>
        </p:nvSpPr>
        <p:spPr>
          <a:xfrm>
            <a:off x="3627980" y="967666"/>
            <a:ext cx="8481161" cy="57971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94E6D18-D987-5E90-D258-B50004B1E4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5292" y="45654"/>
            <a:ext cx="1593849" cy="69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68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Rounded Rectangle 109">
            <a:extLst>
              <a:ext uri="{FF2B5EF4-FFF2-40B4-BE49-F238E27FC236}">
                <a16:creationId xmlns:a16="http://schemas.microsoft.com/office/drawing/2014/main" id="{FE924B0A-EE56-47DC-A2B2-4E228E4169C0}"/>
              </a:ext>
            </a:extLst>
          </p:cNvPr>
          <p:cNvSpPr/>
          <p:nvPr/>
        </p:nvSpPr>
        <p:spPr>
          <a:xfrm>
            <a:off x="10744964" y="6914539"/>
            <a:ext cx="2094671" cy="354514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1BED403C-A43A-4B47-BB94-C2A67956DCC4}"/>
              </a:ext>
            </a:extLst>
          </p:cNvPr>
          <p:cNvGrpSpPr/>
          <p:nvPr/>
        </p:nvGrpSpPr>
        <p:grpSpPr>
          <a:xfrm>
            <a:off x="-1" y="4941426"/>
            <a:ext cx="12192000" cy="1909138"/>
            <a:chOff x="0" y="4948862"/>
            <a:chExt cx="12192000" cy="1909138"/>
          </a:xfrm>
        </p:grpSpPr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45A43FA3-E6AD-4BC1-8F03-3B181CC959C7}"/>
                </a:ext>
              </a:extLst>
            </p:cNvPr>
            <p:cNvSpPr/>
            <p:nvPr/>
          </p:nvSpPr>
          <p:spPr>
            <a:xfrm>
              <a:off x="0" y="4948862"/>
              <a:ext cx="12192000" cy="1909138"/>
            </a:xfrm>
            <a:custGeom>
              <a:avLst/>
              <a:gdLst>
                <a:gd name="connsiteX0" fmla="*/ 0 w 12192000"/>
                <a:gd name="connsiteY0" fmla="*/ 0 h 1909138"/>
                <a:gd name="connsiteX1" fmla="*/ 227719 w 12192000"/>
                <a:gd name="connsiteY1" fmla="*/ 142350 h 1909138"/>
                <a:gd name="connsiteX2" fmla="*/ 6096001 w 12192000"/>
                <a:gd name="connsiteY2" fmla="*/ 1628919 h 1909138"/>
                <a:gd name="connsiteX3" fmla="*/ 11964283 w 12192000"/>
                <a:gd name="connsiteY3" fmla="*/ 142350 h 1909138"/>
                <a:gd name="connsiteX4" fmla="*/ 12192000 w 12192000"/>
                <a:gd name="connsiteY4" fmla="*/ 1 h 1909138"/>
                <a:gd name="connsiteX5" fmla="*/ 12192000 w 12192000"/>
                <a:gd name="connsiteY5" fmla="*/ 1909138 h 1909138"/>
                <a:gd name="connsiteX6" fmla="*/ 0 w 12192000"/>
                <a:gd name="connsiteY6" fmla="*/ 1909138 h 1909138"/>
                <a:gd name="connsiteX7" fmla="*/ 0 w 12192000"/>
                <a:gd name="connsiteY7" fmla="*/ 0 h 1909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1909138">
                  <a:moveTo>
                    <a:pt x="0" y="0"/>
                  </a:moveTo>
                  <a:lnTo>
                    <a:pt x="227719" y="142350"/>
                  </a:lnTo>
                  <a:cubicBezTo>
                    <a:pt x="1777640" y="1065981"/>
                    <a:pt x="3836554" y="1628919"/>
                    <a:pt x="6096001" y="1628919"/>
                  </a:cubicBezTo>
                  <a:cubicBezTo>
                    <a:pt x="8355448" y="1628919"/>
                    <a:pt x="10414362" y="1065981"/>
                    <a:pt x="11964283" y="142350"/>
                  </a:cubicBezTo>
                  <a:lnTo>
                    <a:pt x="12192000" y="1"/>
                  </a:lnTo>
                  <a:lnTo>
                    <a:pt x="12192000" y="1909138"/>
                  </a:lnTo>
                  <a:lnTo>
                    <a:pt x="0" y="19091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F1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A3F741A2-2517-494A-868D-957D47F779A9}"/>
                </a:ext>
              </a:extLst>
            </p:cNvPr>
            <p:cNvSpPr/>
            <p:nvPr/>
          </p:nvSpPr>
          <p:spPr>
            <a:xfrm>
              <a:off x="0" y="5563852"/>
              <a:ext cx="12192000" cy="1294147"/>
            </a:xfrm>
            <a:custGeom>
              <a:avLst/>
              <a:gdLst>
                <a:gd name="connsiteX0" fmla="*/ 0 w 12192000"/>
                <a:gd name="connsiteY0" fmla="*/ 0 h 1909138"/>
                <a:gd name="connsiteX1" fmla="*/ 227719 w 12192000"/>
                <a:gd name="connsiteY1" fmla="*/ 142350 h 1909138"/>
                <a:gd name="connsiteX2" fmla="*/ 6096001 w 12192000"/>
                <a:gd name="connsiteY2" fmla="*/ 1628919 h 1909138"/>
                <a:gd name="connsiteX3" fmla="*/ 11964283 w 12192000"/>
                <a:gd name="connsiteY3" fmla="*/ 142350 h 1909138"/>
                <a:gd name="connsiteX4" fmla="*/ 12192000 w 12192000"/>
                <a:gd name="connsiteY4" fmla="*/ 1 h 1909138"/>
                <a:gd name="connsiteX5" fmla="*/ 12192000 w 12192000"/>
                <a:gd name="connsiteY5" fmla="*/ 1909138 h 1909138"/>
                <a:gd name="connsiteX6" fmla="*/ 0 w 12192000"/>
                <a:gd name="connsiteY6" fmla="*/ 1909138 h 1909138"/>
                <a:gd name="connsiteX7" fmla="*/ 0 w 12192000"/>
                <a:gd name="connsiteY7" fmla="*/ 0 h 1909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1909138">
                  <a:moveTo>
                    <a:pt x="0" y="0"/>
                  </a:moveTo>
                  <a:lnTo>
                    <a:pt x="227719" y="142350"/>
                  </a:lnTo>
                  <a:cubicBezTo>
                    <a:pt x="1777640" y="1065981"/>
                    <a:pt x="3836554" y="1628919"/>
                    <a:pt x="6096001" y="1628919"/>
                  </a:cubicBezTo>
                  <a:cubicBezTo>
                    <a:pt x="8355448" y="1628919"/>
                    <a:pt x="10414362" y="1065981"/>
                    <a:pt x="11964283" y="142350"/>
                  </a:cubicBezTo>
                  <a:lnTo>
                    <a:pt x="12192000" y="1"/>
                  </a:lnTo>
                  <a:lnTo>
                    <a:pt x="12192000" y="1909138"/>
                  </a:lnTo>
                  <a:lnTo>
                    <a:pt x="0" y="19091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AC2F9">
                <a:alpha val="11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8" name="Title 1">
            <a:extLst>
              <a:ext uri="{FF2B5EF4-FFF2-40B4-BE49-F238E27FC236}">
                <a16:creationId xmlns:a16="http://schemas.microsoft.com/office/drawing/2014/main" id="{7FE3BBEC-6455-0902-2844-F513929ECF47}"/>
              </a:ext>
            </a:extLst>
          </p:cNvPr>
          <p:cNvSpPr txBox="1">
            <a:spLocks/>
          </p:cNvSpPr>
          <p:nvPr/>
        </p:nvSpPr>
        <p:spPr>
          <a:xfrm>
            <a:off x="363331" y="395119"/>
            <a:ext cx="11655840" cy="89966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146304" tIns="91440" rIns="146304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algn="l" defTabSz="89587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919" b="0" i="0" u="none" kern="1200" cap="none" spc="-147" baseline="0" dirty="0">
                <a:ln w="3175"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Segoe UI Semibold" charset="0"/>
                <a:ea typeface="Segoe UI Semibold" charset="0"/>
                <a:cs typeface="Segoe UI Semibold" charset="0"/>
              </a:defRPr>
            </a:lvl1pPr>
          </a:lstStyle>
          <a:p>
            <a:pPr>
              <a:defRPr/>
            </a:pPr>
            <a:r>
              <a:rPr lang="fr-FR" sz="2400" spc="-100" dirty="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DATA ANALYST POWER BI (INTERMEDIAIRE) - 2/2</a:t>
            </a:r>
          </a:p>
        </p:txBody>
      </p:sp>
      <p:sp>
        <p:nvSpPr>
          <p:cNvPr id="62" name="Content Placeholder 3">
            <a:extLst>
              <a:ext uri="{FF2B5EF4-FFF2-40B4-BE49-F238E27FC236}">
                <a16:creationId xmlns:a16="http://schemas.microsoft.com/office/drawing/2014/main" id="{0EDFA85D-4CA0-FA93-9324-FCF28E8C8685}"/>
              </a:ext>
            </a:extLst>
          </p:cNvPr>
          <p:cNvSpPr txBox="1">
            <a:spLocks/>
          </p:cNvSpPr>
          <p:nvPr/>
        </p:nvSpPr>
        <p:spPr>
          <a:xfrm>
            <a:off x="363331" y="1490007"/>
            <a:ext cx="3374168" cy="3877985"/>
          </a:xfrm>
          <a:prstGeom prst="rect">
            <a:avLst/>
          </a:prstGeom>
        </p:spPr>
        <p:txBody>
          <a:bodyPr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1200" b="1" u="sng" dirty="0">
                <a:solidFill>
                  <a:srgbClr val="92D050"/>
                </a:solidFill>
              </a:rPr>
              <a:t>Objectifs</a:t>
            </a:r>
            <a:r>
              <a:rPr lang="en-GB" sz="1200" b="1" u="sng" dirty="0">
                <a:solidFill>
                  <a:srgbClr val="92D050"/>
                </a:solidFill>
              </a:rPr>
              <a:t> </a:t>
            </a:r>
            <a:r>
              <a:rPr lang="fr-FR" sz="1200" b="1" u="sng" dirty="0">
                <a:solidFill>
                  <a:srgbClr val="92D050"/>
                </a:solidFill>
              </a:rPr>
              <a:t>pédagogiques</a:t>
            </a:r>
            <a:r>
              <a:rPr lang="en-GB" sz="1200" b="1" u="sng" dirty="0">
                <a:solidFill>
                  <a:srgbClr val="92D050"/>
                </a:solidFill>
              </a:rPr>
              <a:t> :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Acquérir, nettoyer et transformer des données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Modeler des données pour la performance et l’évolutivité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Concevoir et créer des rapports pour l’analyse des données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Appliquer et réaliser des analyses de rapports avancées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Gérer et partager des éléments de rapports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Créer des rapports paginés dans Power BI</a:t>
            </a:r>
          </a:p>
        </p:txBody>
      </p:sp>
      <p:sp>
        <p:nvSpPr>
          <p:cNvPr id="65" name="ZoneTexte 64">
            <a:extLst>
              <a:ext uri="{FF2B5EF4-FFF2-40B4-BE49-F238E27FC236}">
                <a16:creationId xmlns:a16="http://schemas.microsoft.com/office/drawing/2014/main" id="{65BFF171-AE75-B49F-266D-33D6B5295CA1}"/>
              </a:ext>
            </a:extLst>
          </p:cNvPr>
          <p:cNvSpPr txBox="1"/>
          <p:nvPr/>
        </p:nvSpPr>
        <p:spPr>
          <a:xfrm>
            <a:off x="11386009" y="6344728"/>
            <a:ext cx="5373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2023</a:t>
            </a:r>
            <a:endParaRPr lang="en-US" sz="12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DEB23E2-32A9-D713-D188-C0ACF3D1A89B}"/>
              </a:ext>
            </a:extLst>
          </p:cNvPr>
          <p:cNvSpPr/>
          <p:nvPr/>
        </p:nvSpPr>
        <p:spPr>
          <a:xfrm>
            <a:off x="268664" y="1358283"/>
            <a:ext cx="3877208" cy="51045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492A49BC-E6ED-D715-813A-B8493841A1DA}"/>
              </a:ext>
            </a:extLst>
          </p:cNvPr>
          <p:cNvGrpSpPr/>
          <p:nvPr/>
        </p:nvGrpSpPr>
        <p:grpSpPr>
          <a:xfrm>
            <a:off x="4408605" y="5673098"/>
            <a:ext cx="2734352" cy="899664"/>
            <a:chOff x="9161387" y="1708952"/>
            <a:chExt cx="2857784" cy="89966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183CE0A-6AF4-BFD9-BD8B-E31A75686E64}"/>
                </a:ext>
              </a:extLst>
            </p:cNvPr>
            <p:cNvSpPr/>
            <p:nvPr/>
          </p:nvSpPr>
          <p:spPr>
            <a:xfrm>
              <a:off x="9161387" y="1714673"/>
              <a:ext cx="2857784" cy="797708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Content Placeholder 3">
              <a:extLst>
                <a:ext uri="{FF2B5EF4-FFF2-40B4-BE49-F238E27FC236}">
                  <a16:creationId xmlns:a16="http://schemas.microsoft.com/office/drawing/2014/main" id="{AC708A79-68E0-2F9A-ACC5-6B5B756D2EF4}"/>
                </a:ext>
              </a:extLst>
            </p:cNvPr>
            <p:cNvSpPr txBox="1">
              <a:spLocks/>
            </p:cNvSpPr>
            <p:nvPr/>
          </p:nvSpPr>
          <p:spPr>
            <a:xfrm>
              <a:off x="9161387" y="1708952"/>
              <a:ext cx="2784886" cy="899664"/>
            </a:xfrm>
            <a:prstGeom prst="rect">
              <a:avLst/>
            </a:prstGeom>
          </p:spPr>
          <p:txBody>
            <a:bodyPr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fr-FR" sz="1200" b="1" dirty="0">
                  <a:solidFill>
                    <a:schemeClr val="tx2"/>
                  </a:solidFill>
                </a:rPr>
                <a:t>Certification (en option)</a:t>
              </a:r>
            </a:p>
            <a:p>
              <a:pPr lvl="1">
                <a:buFont typeface="Courier New" panose="02070309020205020404" pitchFamily="49" charset="0"/>
                <a:buChar char="o"/>
              </a:pPr>
              <a:r>
                <a:rPr lang="fr-FR" sz="1000" dirty="0">
                  <a:solidFill>
                    <a:schemeClr val="tx2"/>
                  </a:solidFill>
                </a:rPr>
                <a:t>Prévoir l'achat d'un voucher en supplément</a:t>
              </a:r>
            </a:p>
            <a:p>
              <a:pPr lvl="1">
                <a:buFont typeface="Courier New" panose="02070309020205020404" pitchFamily="49" charset="0"/>
                <a:buChar char="o"/>
              </a:pPr>
              <a:r>
                <a:rPr lang="fr-FR" sz="1000" dirty="0">
                  <a:solidFill>
                    <a:schemeClr val="tx2"/>
                  </a:solidFill>
                </a:rPr>
                <a:t>Préparation au passage de l’examen</a:t>
              </a:r>
              <a:endParaRPr lang="en-GB" sz="1200" dirty="0">
                <a:solidFill>
                  <a:schemeClr val="tx2"/>
                </a:solidFill>
              </a:endParaRPr>
            </a:p>
          </p:txBody>
        </p:sp>
      </p:grp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62787D70-451C-8581-76ED-9934C62324B1}"/>
              </a:ext>
            </a:extLst>
          </p:cNvPr>
          <p:cNvSpPr txBox="1">
            <a:spLocks/>
          </p:cNvSpPr>
          <p:nvPr/>
        </p:nvSpPr>
        <p:spPr>
          <a:xfrm>
            <a:off x="4408606" y="1390271"/>
            <a:ext cx="2488474" cy="899664"/>
          </a:xfrm>
          <a:prstGeom prst="rect">
            <a:avLst/>
          </a:prstGeom>
        </p:spPr>
        <p:txBody>
          <a:bodyPr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200" b="1" dirty="0">
                <a:solidFill>
                  <a:schemeClr val="tx2"/>
                </a:solidFill>
              </a:rPr>
              <a:t>Durée : 4 jours  (28 h)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EEBC098-0655-7571-7573-1A0DE7DD2A6B}"/>
              </a:ext>
            </a:extLst>
          </p:cNvPr>
          <p:cNvSpPr/>
          <p:nvPr/>
        </p:nvSpPr>
        <p:spPr>
          <a:xfrm>
            <a:off x="4408606" y="1358283"/>
            <a:ext cx="1912285" cy="899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49AA0D44-959C-80ED-86C4-847A87D4A2F5}"/>
              </a:ext>
            </a:extLst>
          </p:cNvPr>
          <p:cNvSpPr txBox="1">
            <a:spLocks/>
          </p:cNvSpPr>
          <p:nvPr/>
        </p:nvSpPr>
        <p:spPr>
          <a:xfrm>
            <a:off x="4408606" y="2404658"/>
            <a:ext cx="3704380" cy="899664"/>
          </a:xfrm>
          <a:prstGeom prst="rect">
            <a:avLst/>
          </a:prstGeom>
        </p:spPr>
        <p:txBody>
          <a:bodyPr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200" b="1" dirty="0">
                <a:solidFill>
                  <a:schemeClr val="tx2"/>
                </a:solidFill>
              </a:rPr>
              <a:t>Prérequis</a:t>
            </a:r>
          </a:p>
          <a:p>
            <a:r>
              <a:rPr lang="fr-FR" sz="1200" dirty="0">
                <a:solidFill>
                  <a:schemeClr val="tx2"/>
                </a:solidFill>
              </a:rPr>
              <a:t>Appréhender des concepts basiques de base de données</a:t>
            </a:r>
          </a:p>
          <a:p>
            <a:r>
              <a:rPr lang="fr-FR" sz="1200" dirty="0">
                <a:solidFill>
                  <a:schemeClr val="tx2"/>
                </a:solidFill>
              </a:rPr>
              <a:t>Utiliser des données relationnelles dans le cloud</a:t>
            </a:r>
          </a:p>
          <a:p>
            <a:r>
              <a:rPr lang="fr-FR" sz="1200" dirty="0">
                <a:solidFill>
                  <a:schemeClr val="tx2"/>
                </a:solidFill>
              </a:rPr>
              <a:t>Utiliser des données non relationnelles dans le cloud</a:t>
            </a:r>
          </a:p>
          <a:p>
            <a:r>
              <a:rPr lang="fr-FR" sz="1200" dirty="0">
                <a:solidFill>
                  <a:schemeClr val="tx2"/>
                </a:solidFill>
              </a:rPr>
              <a:t>Appréhender des concepts d’analyse et de visualisation des données</a:t>
            </a:r>
            <a:br>
              <a:rPr lang="fr-FR" sz="1200" dirty="0">
                <a:solidFill>
                  <a:schemeClr val="tx2"/>
                </a:solidFill>
              </a:rPr>
            </a:br>
            <a:endParaRPr lang="fr-FR" sz="1200" dirty="0">
              <a:solidFill>
                <a:schemeClr val="tx2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02C895-9CBA-5914-FC23-A8AE5CB57D91}"/>
              </a:ext>
            </a:extLst>
          </p:cNvPr>
          <p:cNvSpPr/>
          <p:nvPr/>
        </p:nvSpPr>
        <p:spPr>
          <a:xfrm>
            <a:off x="4408605" y="2372670"/>
            <a:ext cx="3608545" cy="1663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170" name="Picture 2" descr="Microsoft Certified: Power BI Data Analyst Associate badge image. Issued by Microsoft">
            <a:extLst>
              <a:ext uri="{FF2B5EF4-FFF2-40B4-BE49-F238E27FC236}">
                <a16:creationId xmlns:a16="http://schemas.microsoft.com/office/drawing/2014/main" id="{8A701B37-5ECE-85DA-C0A5-5F083063C5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8015" y="4282157"/>
            <a:ext cx="1269058" cy="1269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508A6FE8-398D-9F84-683C-9492B8D014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15292" y="45654"/>
            <a:ext cx="1593849" cy="69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749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Rounded Rectangle 109">
            <a:extLst>
              <a:ext uri="{FF2B5EF4-FFF2-40B4-BE49-F238E27FC236}">
                <a16:creationId xmlns:a16="http://schemas.microsoft.com/office/drawing/2014/main" id="{FE924B0A-EE56-47DC-A2B2-4E228E4169C0}"/>
              </a:ext>
            </a:extLst>
          </p:cNvPr>
          <p:cNvSpPr/>
          <p:nvPr/>
        </p:nvSpPr>
        <p:spPr>
          <a:xfrm>
            <a:off x="10744964" y="6914539"/>
            <a:ext cx="2094671" cy="354514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1BED403C-A43A-4B47-BB94-C2A67956DCC4}"/>
              </a:ext>
            </a:extLst>
          </p:cNvPr>
          <p:cNvGrpSpPr/>
          <p:nvPr/>
        </p:nvGrpSpPr>
        <p:grpSpPr>
          <a:xfrm>
            <a:off x="-1" y="4941426"/>
            <a:ext cx="12192000" cy="1909138"/>
            <a:chOff x="0" y="4948862"/>
            <a:chExt cx="12192000" cy="1909138"/>
          </a:xfrm>
        </p:grpSpPr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45A43FA3-E6AD-4BC1-8F03-3B181CC959C7}"/>
                </a:ext>
              </a:extLst>
            </p:cNvPr>
            <p:cNvSpPr/>
            <p:nvPr/>
          </p:nvSpPr>
          <p:spPr>
            <a:xfrm>
              <a:off x="0" y="4948862"/>
              <a:ext cx="12192000" cy="1909138"/>
            </a:xfrm>
            <a:custGeom>
              <a:avLst/>
              <a:gdLst>
                <a:gd name="connsiteX0" fmla="*/ 0 w 12192000"/>
                <a:gd name="connsiteY0" fmla="*/ 0 h 1909138"/>
                <a:gd name="connsiteX1" fmla="*/ 227719 w 12192000"/>
                <a:gd name="connsiteY1" fmla="*/ 142350 h 1909138"/>
                <a:gd name="connsiteX2" fmla="*/ 6096001 w 12192000"/>
                <a:gd name="connsiteY2" fmla="*/ 1628919 h 1909138"/>
                <a:gd name="connsiteX3" fmla="*/ 11964283 w 12192000"/>
                <a:gd name="connsiteY3" fmla="*/ 142350 h 1909138"/>
                <a:gd name="connsiteX4" fmla="*/ 12192000 w 12192000"/>
                <a:gd name="connsiteY4" fmla="*/ 1 h 1909138"/>
                <a:gd name="connsiteX5" fmla="*/ 12192000 w 12192000"/>
                <a:gd name="connsiteY5" fmla="*/ 1909138 h 1909138"/>
                <a:gd name="connsiteX6" fmla="*/ 0 w 12192000"/>
                <a:gd name="connsiteY6" fmla="*/ 1909138 h 1909138"/>
                <a:gd name="connsiteX7" fmla="*/ 0 w 12192000"/>
                <a:gd name="connsiteY7" fmla="*/ 0 h 1909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1909138">
                  <a:moveTo>
                    <a:pt x="0" y="0"/>
                  </a:moveTo>
                  <a:lnTo>
                    <a:pt x="227719" y="142350"/>
                  </a:lnTo>
                  <a:cubicBezTo>
                    <a:pt x="1777640" y="1065981"/>
                    <a:pt x="3836554" y="1628919"/>
                    <a:pt x="6096001" y="1628919"/>
                  </a:cubicBezTo>
                  <a:cubicBezTo>
                    <a:pt x="8355448" y="1628919"/>
                    <a:pt x="10414362" y="1065981"/>
                    <a:pt x="11964283" y="142350"/>
                  </a:cubicBezTo>
                  <a:lnTo>
                    <a:pt x="12192000" y="1"/>
                  </a:lnTo>
                  <a:lnTo>
                    <a:pt x="12192000" y="1909138"/>
                  </a:lnTo>
                  <a:lnTo>
                    <a:pt x="0" y="19091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F1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A3F741A2-2517-494A-868D-957D47F779A9}"/>
                </a:ext>
              </a:extLst>
            </p:cNvPr>
            <p:cNvSpPr/>
            <p:nvPr/>
          </p:nvSpPr>
          <p:spPr>
            <a:xfrm>
              <a:off x="0" y="5563852"/>
              <a:ext cx="12192000" cy="1294147"/>
            </a:xfrm>
            <a:custGeom>
              <a:avLst/>
              <a:gdLst>
                <a:gd name="connsiteX0" fmla="*/ 0 w 12192000"/>
                <a:gd name="connsiteY0" fmla="*/ 0 h 1909138"/>
                <a:gd name="connsiteX1" fmla="*/ 227719 w 12192000"/>
                <a:gd name="connsiteY1" fmla="*/ 142350 h 1909138"/>
                <a:gd name="connsiteX2" fmla="*/ 6096001 w 12192000"/>
                <a:gd name="connsiteY2" fmla="*/ 1628919 h 1909138"/>
                <a:gd name="connsiteX3" fmla="*/ 11964283 w 12192000"/>
                <a:gd name="connsiteY3" fmla="*/ 142350 h 1909138"/>
                <a:gd name="connsiteX4" fmla="*/ 12192000 w 12192000"/>
                <a:gd name="connsiteY4" fmla="*/ 1 h 1909138"/>
                <a:gd name="connsiteX5" fmla="*/ 12192000 w 12192000"/>
                <a:gd name="connsiteY5" fmla="*/ 1909138 h 1909138"/>
                <a:gd name="connsiteX6" fmla="*/ 0 w 12192000"/>
                <a:gd name="connsiteY6" fmla="*/ 1909138 h 1909138"/>
                <a:gd name="connsiteX7" fmla="*/ 0 w 12192000"/>
                <a:gd name="connsiteY7" fmla="*/ 0 h 1909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1909138">
                  <a:moveTo>
                    <a:pt x="0" y="0"/>
                  </a:moveTo>
                  <a:lnTo>
                    <a:pt x="227719" y="142350"/>
                  </a:lnTo>
                  <a:cubicBezTo>
                    <a:pt x="1777640" y="1065981"/>
                    <a:pt x="3836554" y="1628919"/>
                    <a:pt x="6096001" y="1628919"/>
                  </a:cubicBezTo>
                  <a:cubicBezTo>
                    <a:pt x="8355448" y="1628919"/>
                    <a:pt x="10414362" y="1065981"/>
                    <a:pt x="11964283" y="142350"/>
                  </a:cubicBezTo>
                  <a:lnTo>
                    <a:pt x="12192000" y="1"/>
                  </a:lnTo>
                  <a:lnTo>
                    <a:pt x="12192000" y="1909138"/>
                  </a:lnTo>
                  <a:lnTo>
                    <a:pt x="0" y="19091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AC2F9">
                <a:alpha val="11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8" name="Title 1">
            <a:extLst>
              <a:ext uri="{FF2B5EF4-FFF2-40B4-BE49-F238E27FC236}">
                <a16:creationId xmlns:a16="http://schemas.microsoft.com/office/drawing/2014/main" id="{7FE3BBEC-6455-0902-2844-F513929ECF47}"/>
              </a:ext>
            </a:extLst>
          </p:cNvPr>
          <p:cNvSpPr txBox="1">
            <a:spLocks/>
          </p:cNvSpPr>
          <p:nvPr/>
        </p:nvSpPr>
        <p:spPr>
          <a:xfrm>
            <a:off x="363331" y="395119"/>
            <a:ext cx="11655840" cy="89966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146304" tIns="91440" rIns="146304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algn="l" defTabSz="89587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919" b="0" i="0" u="none" kern="1200" cap="none" spc="-147" baseline="0" dirty="0">
                <a:ln w="3175"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Segoe UI Semibold" charset="0"/>
                <a:ea typeface="Segoe UI Semibold" charset="0"/>
                <a:cs typeface="Segoe UI Semibold" charset="0"/>
              </a:defRPr>
            </a:lvl1pPr>
          </a:lstStyle>
          <a:p>
            <a:pPr>
              <a:defRPr/>
            </a:pPr>
            <a:r>
              <a:rPr lang="fr-FR" sz="2400" spc="-100" dirty="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ARCHITECTE DE SOLUTIONS POWER PLATFORM (AVANCEE) - 1/2</a:t>
            </a:r>
          </a:p>
        </p:txBody>
      </p:sp>
      <p:sp>
        <p:nvSpPr>
          <p:cNvPr id="62" name="Content Placeholder 3">
            <a:extLst>
              <a:ext uri="{FF2B5EF4-FFF2-40B4-BE49-F238E27FC236}">
                <a16:creationId xmlns:a16="http://schemas.microsoft.com/office/drawing/2014/main" id="{0EDFA85D-4CA0-FA93-9324-FCF28E8C8685}"/>
              </a:ext>
            </a:extLst>
          </p:cNvPr>
          <p:cNvSpPr txBox="1">
            <a:spLocks/>
          </p:cNvSpPr>
          <p:nvPr/>
        </p:nvSpPr>
        <p:spPr>
          <a:xfrm>
            <a:off x="159145" y="1065321"/>
            <a:ext cx="3374168" cy="4302672"/>
          </a:xfrm>
          <a:prstGeom prst="rect">
            <a:avLst/>
          </a:prstGeom>
        </p:spPr>
        <p:txBody>
          <a:bodyPr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1200" b="1" u="sng" dirty="0">
                <a:solidFill>
                  <a:srgbClr val="92D050"/>
                </a:solidFill>
              </a:rPr>
              <a:t>Objectifs</a:t>
            </a:r>
            <a:r>
              <a:rPr lang="en-GB" sz="1200" b="1" u="sng" dirty="0">
                <a:solidFill>
                  <a:srgbClr val="92D050"/>
                </a:solidFill>
              </a:rPr>
              <a:t> </a:t>
            </a:r>
            <a:r>
              <a:rPr lang="fr-FR" sz="1200" b="1" u="sng" dirty="0">
                <a:solidFill>
                  <a:srgbClr val="92D050"/>
                </a:solidFill>
              </a:rPr>
              <a:t>pédagogiques</a:t>
            </a:r>
            <a:r>
              <a:rPr lang="en-GB" sz="1200" b="1" u="sng" dirty="0">
                <a:solidFill>
                  <a:srgbClr val="92D050"/>
                </a:solidFill>
              </a:rPr>
              <a:t> :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Définir une structure applicative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Gérer la création de mon application en mode projet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Appréhender l'architecture Power Platform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Intégrer l'intelligence artificielle en fonction de mes besoins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Gérer le cycle de vie de mes applications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Modéliser ma sécurité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1200" dirty="0">
                <a:solidFill>
                  <a:schemeClr val="tx2"/>
                </a:solidFill>
              </a:rPr>
              <a:t>Tester et mettre en ligne mes applications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61C9B05F-FA86-19DC-E3D8-82E9E3EB0CCE}"/>
              </a:ext>
            </a:extLst>
          </p:cNvPr>
          <p:cNvSpPr txBox="1">
            <a:spLocks/>
          </p:cNvSpPr>
          <p:nvPr/>
        </p:nvSpPr>
        <p:spPr>
          <a:xfrm>
            <a:off x="3627981" y="967667"/>
            <a:ext cx="8481160" cy="5148226"/>
          </a:xfrm>
          <a:prstGeom prst="rect">
            <a:avLst/>
          </a:prstGeom>
        </p:spPr>
        <p:txBody>
          <a:bodyPr numCol="3"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1050" b="1" u="sng" dirty="0">
                <a:solidFill>
                  <a:srgbClr val="92D050"/>
                </a:solidFill>
              </a:rPr>
              <a:t>Programme de la formation :</a:t>
            </a:r>
          </a:p>
          <a:p>
            <a:r>
              <a:rPr lang="fr-FR" sz="1050" b="1" dirty="0">
                <a:solidFill>
                  <a:schemeClr val="tx2"/>
                </a:solidFill>
              </a:rPr>
              <a:t>Devenir un architecte de solutions / Apprendre à connaître son client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Définition d'un architecte de solutions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Rôle de l'architecte de solutions dans les projets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Méthodologie du projet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Apprendre à connaître son client</a:t>
            </a:r>
          </a:p>
          <a:p>
            <a:r>
              <a:rPr lang="fr-FR" sz="1050" b="1" dirty="0">
                <a:solidFill>
                  <a:schemeClr val="tx2"/>
                </a:solidFill>
              </a:rPr>
              <a:t>Conceptualisation de la structure à partir des besoins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Comment diriger l'effort de recueil des besoins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Utilisation de l'analyse des écarts d'adaptation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Piliers d'une bonne architecture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Définir l'architecture de la solution</a:t>
            </a:r>
          </a:p>
          <a:p>
            <a:r>
              <a:rPr lang="fr-FR" sz="1050" b="1" dirty="0">
                <a:solidFill>
                  <a:schemeClr val="tx2"/>
                </a:solidFill>
              </a:rPr>
              <a:t>Gestion de projet et travail en équipe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Rôle de l'architecte de solutions dans la gestion du projet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Techniques pour maintenir un projet sur la bonne voie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Scénarios pouvant entraîner l'échec d'un projet</a:t>
            </a:r>
          </a:p>
          <a:p>
            <a:r>
              <a:rPr lang="fr-FR" sz="1050" b="1" dirty="0">
                <a:solidFill>
                  <a:schemeClr val="tx2"/>
                </a:solidFill>
              </a:rPr>
              <a:t>Architecture Power Platform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Composants clés de l'architecture Power Platform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Comprendre comment la conception et les limites de la plate-forme affectent les architectures de solutions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Mises à jour et versions des fonctionnalités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Comprendre comment communiquer sur la façon dont la plate-forme répond aux besoins des clients</a:t>
            </a:r>
          </a:p>
          <a:p>
            <a:r>
              <a:rPr lang="fr-FR" sz="1050" b="1" dirty="0">
                <a:solidFill>
                  <a:schemeClr val="tx2"/>
                </a:solidFill>
              </a:rPr>
              <a:t>La modélisation des données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Influences du modèle de données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Stratégie du modèle de données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Types de données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Relations entre les données</a:t>
            </a:r>
          </a:p>
          <a:p>
            <a:r>
              <a:rPr lang="fr-FR" sz="1050" b="1" dirty="0">
                <a:solidFill>
                  <a:schemeClr val="tx2"/>
                </a:solidFill>
              </a:rPr>
              <a:t>Analyse et intelligence artificielle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Planification et évaluation des besoins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Rapports opérationnels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Power BI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BI d'entreprise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Insights prédéfinis et IA sur mesure</a:t>
            </a:r>
          </a:p>
          <a:p>
            <a:r>
              <a:rPr lang="fr-FR" sz="1050" b="1" dirty="0">
                <a:solidFill>
                  <a:schemeClr val="tx2"/>
                </a:solidFill>
              </a:rPr>
              <a:t>Architecture Power Apps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Examiner les options d'applications et comment choisir par où commencer.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Examiner les options de conception d'applications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Utilisation de composants dans le cadre de l'architecture de votre application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Considérations relatives à l'inclusion des portails en tant qu'applications dans votre architecture</a:t>
            </a:r>
          </a:p>
          <a:p>
            <a:r>
              <a:rPr lang="fr-FR" sz="1050" b="1" dirty="0">
                <a:solidFill>
                  <a:schemeClr val="tx2"/>
                </a:solidFill>
              </a:rPr>
              <a:t>Gestion du cycle de vie des applications (ALM)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La vision de Microsoft et le rôle de l'architecte de solutions dans l'ALM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Stratégies d'environnement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Définir une structure de solution pour votre produit fini</a:t>
            </a:r>
          </a:p>
          <a:p>
            <a:r>
              <a:rPr lang="fr-FR" sz="1050" b="1" dirty="0">
                <a:solidFill>
                  <a:schemeClr val="tx2"/>
                </a:solidFill>
              </a:rPr>
              <a:t>Architecture Power Automate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Examiner les options d'automatisation et de logique personnalisée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Examiner les considérations relatives à l'utilisation de déclencheurs et d'actions courantes.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Explorer l'utilisation des flux de processus métier (BPF) pour guider les utilisateurs dans les processus métier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fr-FR" sz="800" dirty="0">
              <a:solidFill>
                <a:schemeClr val="tx2"/>
              </a:solidFill>
            </a:endParaRPr>
          </a:p>
          <a:p>
            <a:r>
              <a:rPr lang="fr-FR" sz="1050" b="1" dirty="0">
                <a:solidFill>
                  <a:schemeClr val="tx2"/>
                </a:solidFill>
              </a:rPr>
              <a:t>Architecture Power Automate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Examiner les options d'automatisation et de logique personnalisée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Examiner les considérations relatives à l'utilisation de déclencheurs et d'actions courantes.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Explorer l'utilisation des flux de processus métier (BPF) pour guider les utilisateurs dans les processus métier</a:t>
            </a:r>
            <a:endParaRPr lang="en-GB" sz="800" dirty="0">
              <a:solidFill>
                <a:schemeClr val="tx2"/>
              </a:solidFill>
            </a:endParaRPr>
          </a:p>
          <a:p>
            <a:r>
              <a:rPr lang="fr-FR" sz="1050" b="1" dirty="0">
                <a:solidFill>
                  <a:schemeClr val="tx2"/>
                </a:solidFill>
              </a:rPr>
              <a:t>Modélisation de la sécurité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Le rôle de l'architecte de solutions dans la modélisation de la sécurité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Découverte et apprentissage de l'environnement de votre client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Contrôle de l'accès aux environnements et aux ressources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Contrôle de l'accès aux données du CDS</a:t>
            </a:r>
            <a:endParaRPr lang="en-GB" sz="800" dirty="0">
              <a:solidFill>
                <a:schemeClr val="tx2"/>
              </a:solidFill>
            </a:endParaRPr>
          </a:p>
          <a:p>
            <a:r>
              <a:rPr lang="fr-FR" sz="1050" b="1" dirty="0">
                <a:solidFill>
                  <a:schemeClr val="tx2"/>
                </a:solidFill>
              </a:rPr>
              <a:t>Intégration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Le rôle des architectes de solutions dans les intégrations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Qu'est-ce qu'une intégration et pourquoi en avons-nous besoin 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Caractéristiques de la plate-forme permettant l'intégration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Publication d'événements CDS</a:t>
            </a:r>
            <a:endParaRPr lang="en-GB" sz="800" dirty="0">
              <a:solidFill>
                <a:schemeClr val="tx2"/>
              </a:solidFill>
            </a:endParaRPr>
          </a:p>
          <a:p>
            <a:r>
              <a:rPr lang="fr-FR" sz="1050" b="1" dirty="0">
                <a:solidFill>
                  <a:schemeClr val="tx2"/>
                </a:solidFill>
              </a:rPr>
              <a:t>Architecture Power Virtual Agents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Examiner Introduction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Options du </a:t>
            </a:r>
            <a:r>
              <a:rPr lang="fr-FR" sz="800" dirty="0" err="1">
                <a:solidFill>
                  <a:schemeClr val="tx2"/>
                </a:solidFill>
              </a:rPr>
              <a:t>chatbot</a:t>
            </a:r>
            <a:endParaRPr lang="fr-FR" sz="800" dirty="0">
              <a:solidFill>
                <a:schemeClr val="tx2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Concepts du </a:t>
            </a:r>
            <a:r>
              <a:rPr lang="fr-FR" sz="800" dirty="0" err="1">
                <a:solidFill>
                  <a:schemeClr val="tx2"/>
                </a:solidFill>
              </a:rPr>
              <a:t>chatbot</a:t>
            </a:r>
            <a:endParaRPr lang="fr-FR" sz="800" dirty="0">
              <a:solidFill>
                <a:schemeClr val="tx2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Meilleures pratiques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Intégrer les </a:t>
            </a:r>
            <a:r>
              <a:rPr lang="fr-FR" sz="800" dirty="0" err="1">
                <a:solidFill>
                  <a:schemeClr val="tx2"/>
                </a:solidFill>
              </a:rPr>
              <a:t>chatbots</a:t>
            </a:r>
            <a:endParaRPr lang="fr-FR" sz="800" dirty="0">
              <a:solidFill>
                <a:schemeClr val="tx2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Power Virtual Agents dans Microsoft Teams</a:t>
            </a:r>
          </a:p>
          <a:p>
            <a:r>
              <a:rPr lang="fr-FR" sz="1050" b="1" dirty="0">
                <a:solidFill>
                  <a:schemeClr val="tx2"/>
                </a:solidFill>
              </a:rPr>
              <a:t>Automatisation RPA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Introduction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Power Automate Desktop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Enregistrement et modification des tâches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Exécution des flux de bureau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Guide des processus</a:t>
            </a:r>
          </a:p>
          <a:p>
            <a:r>
              <a:rPr lang="fr-FR" sz="1050" b="1" dirty="0">
                <a:solidFill>
                  <a:schemeClr val="tx2"/>
                </a:solidFill>
              </a:rPr>
              <a:t>Tests et mise en ligne</a:t>
            </a:r>
            <a:endParaRPr lang="fr-FR" sz="800" dirty="0">
              <a:solidFill>
                <a:schemeClr val="tx2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Rôle de l'architecte de solutions en matière de tests et de mise en service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Planification des tests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800" dirty="0">
                <a:solidFill>
                  <a:schemeClr val="tx2"/>
                </a:solidFill>
              </a:rPr>
              <a:t>Planification de la mise en service</a:t>
            </a:r>
            <a:endParaRPr lang="en-GB" sz="800" dirty="0">
              <a:solidFill>
                <a:schemeClr val="tx2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DEB23E2-32A9-D713-D188-C0ACF3D1A89B}"/>
              </a:ext>
            </a:extLst>
          </p:cNvPr>
          <p:cNvSpPr/>
          <p:nvPr/>
        </p:nvSpPr>
        <p:spPr>
          <a:xfrm>
            <a:off x="64478" y="967667"/>
            <a:ext cx="3406691" cy="57971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6A72547-C24D-B3B1-B72E-570A5F8E0FA0}"/>
              </a:ext>
            </a:extLst>
          </p:cNvPr>
          <p:cNvSpPr/>
          <p:nvPr/>
        </p:nvSpPr>
        <p:spPr>
          <a:xfrm>
            <a:off x="3627980" y="967666"/>
            <a:ext cx="8481161" cy="57971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C51838BB-0CEC-D25A-5068-7636250F19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58416" y="32615"/>
            <a:ext cx="1633583" cy="661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94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NfMt_9IUZmR4dAI2vtpIQ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1012</TotalTime>
  <Words>2880</Words>
  <Application>Microsoft Office PowerPoint</Application>
  <PresentationFormat>Grand écran</PresentationFormat>
  <Paragraphs>440</Paragraphs>
  <Slides>12</Slides>
  <Notes>12</Notes>
  <HiddenSlides>0</HiddenSlides>
  <MMClips>0</MMClips>
  <ScaleCrop>false</ScaleCrop>
  <HeadingPairs>
    <vt:vector size="8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2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Segoe UI</vt:lpstr>
      <vt:lpstr>Segoe UI Light</vt:lpstr>
      <vt:lpstr>Segoe UI Semibold</vt:lpstr>
      <vt:lpstr>Source Sans Pro</vt:lpstr>
      <vt:lpstr>Wingdings</vt:lpstr>
      <vt:lpstr>Office Theme</vt:lpstr>
      <vt:lpstr>1_Office Theme</vt:lpstr>
      <vt:lpstr>think-cell Slide</vt:lpstr>
      <vt:lpstr>Microsoft Power Platform Catalogue de formation détaillé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Summary</dc:title>
  <dc:creator>it 24slides3</dc:creator>
  <cp:lastModifiedBy>Mvogo Ngono Joseph</cp:lastModifiedBy>
  <cp:revision>36</cp:revision>
  <dcterms:created xsi:type="dcterms:W3CDTF">2022-01-13T02:35:32Z</dcterms:created>
  <dcterms:modified xsi:type="dcterms:W3CDTF">2023-05-31T15:14:02Z</dcterms:modified>
</cp:coreProperties>
</file>